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4"/>
  </p:sldMasterIdLst>
  <p:notesMasterIdLst>
    <p:notesMasterId r:id="rId47"/>
  </p:notesMasterIdLst>
  <p:handoutMasterIdLst>
    <p:handoutMasterId r:id="rId48"/>
  </p:handoutMasterIdLst>
  <p:sldIdLst>
    <p:sldId id="257" r:id="rId5"/>
    <p:sldId id="272" r:id="rId6"/>
    <p:sldId id="281" r:id="rId7"/>
    <p:sldId id="282" r:id="rId8"/>
    <p:sldId id="283" r:id="rId9"/>
    <p:sldId id="273" r:id="rId10"/>
    <p:sldId id="284" r:id="rId11"/>
    <p:sldId id="285" r:id="rId12"/>
    <p:sldId id="274" r:id="rId13"/>
    <p:sldId id="286" r:id="rId14"/>
    <p:sldId id="287" r:id="rId15"/>
    <p:sldId id="275" r:id="rId16"/>
    <p:sldId id="298" r:id="rId17"/>
    <p:sldId id="299" r:id="rId18"/>
    <p:sldId id="300" r:id="rId19"/>
    <p:sldId id="276" r:id="rId20"/>
    <p:sldId id="288" r:id="rId21"/>
    <p:sldId id="289" r:id="rId22"/>
    <p:sldId id="290" r:id="rId23"/>
    <p:sldId id="291" r:id="rId24"/>
    <p:sldId id="277" r:id="rId25"/>
    <p:sldId id="301" r:id="rId26"/>
    <p:sldId id="302" r:id="rId27"/>
    <p:sldId id="305" r:id="rId28"/>
    <p:sldId id="278" r:id="rId29"/>
    <p:sldId id="292" r:id="rId30"/>
    <p:sldId id="293" r:id="rId31"/>
    <p:sldId id="294" r:id="rId32"/>
    <p:sldId id="279" r:id="rId33"/>
    <p:sldId id="303" r:id="rId34"/>
    <p:sldId id="304" r:id="rId35"/>
    <p:sldId id="309" r:id="rId36"/>
    <p:sldId id="310" r:id="rId37"/>
    <p:sldId id="306" r:id="rId38"/>
    <p:sldId id="307" r:id="rId39"/>
    <p:sldId id="268" r:id="rId40"/>
    <p:sldId id="269" r:id="rId41"/>
    <p:sldId id="267" r:id="rId42"/>
    <p:sldId id="262" r:id="rId43"/>
    <p:sldId id="295" r:id="rId44"/>
    <p:sldId id="296" r:id="rId45"/>
    <p:sldId id="297" r:id="rId4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811D"/>
    <a:srgbClr val="394404"/>
    <a:srgbClr val="5F6F0F"/>
    <a:srgbClr val="718412"/>
    <a:srgbClr val="65741A"/>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6395" autoAdjust="0"/>
  </p:normalViewPr>
  <p:slideViewPr>
    <p:cSldViewPr>
      <p:cViewPr>
        <p:scale>
          <a:sx n="75" d="100"/>
          <a:sy n="75" d="100"/>
        </p:scale>
        <p:origin x="420" y="60"/>
      </p:cViewPr>
      <p:guideLst>
        <p:guide orient="horz" pos="2160"/>
        <p:guide pos="3839"/>
      </p:guideLst>
    </p:cSldViewPr>
  </p:slideViewPr>
  <p:notesTextViewPr>
    <p:cViewPr>
      <p:scale>
        <a:sx n="1" d="1"/>
        <a:sy n="1" d="1"/>
      </p:scale>
      <p:origin x="0" y="0"/>
    </p:cViewPr>
  </p:notesTextViewPr>
  <p:notesViewPr>
    <p:cSldViewPr showGuides="1">
      <p:cViewPr varScale="1">
        <p:scale>
          <a:sx n="88" d="100"/>
          <a:sy n="88" d="100"/>
        </p:scale>
        <p:origin x="2478"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C8F1D84B-F747-4821-8617-FBD61E8F4308}" type="datetime1">
              <a:rPr lang="es-ES" smtClean="0"/>
              <a:t>09/12/2022</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es-ES" smtClean="0"/>
              <a:pPr algn="r" rtl="0"/>
              <a:t>‹Nº›</a:t>
            </a:fld>
            <a:endParaRPr lang="es-ES"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DA87C823-BB9F-45DA-99AB-416A32E1B948}" type="datetime1">
              <a:rPr lang="es-ES" noProof="0" smtClean="0"/>
              <a:pPr/>
              <a:t>09/12/2022</a:t>
            </a:fld>
            <a:endParaRPr lang="es-ES" noProof="0" dirty="0"/>
          </a:p>
        </p:txBody>
      </p:sp>
      <p:sp>
        <p:nvSpPr>
          <p:cNvPr id="4" name="Marcador de posición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3EBA5BD7-F043-4D1B-AA17-CD412FC534DE}" type="slidenum">
              <a:rPr lang="es-ES" noProof="0" smtClean="0"/>
              <a:pPr/>
              <a:t>‹Nº›</a:t>
            </a:fld>
            <a:endParaRPr lang="es-ES" noProof="0"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a:t>
            </a:fld>
            <a:endParaRPr lang="es-ES" dirty="0"/>
          </a:p>
        </p:txBody>
      </p:sp>
    </p:spTree>
    <p:extLst>
      <p:ext uri="{BB962C8B-B14F-4D97-AF65-F5344CB8AC3E}">
        <p14:creationId xmlns:p14="http://schemas.microsoft.com/office/powerpoint/2010/main" val="3688672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22</a:t>
            </a:fld>
            <a:endParaRPr lang="es-ES" dirty="0"/>
          </a:p>
        </p:txBody>
      </p:sp>
    </p:spTree>
    <p:extLst>
      <p:ext uri="{BB962C8B-B14F-4D97-AF65-F5344CB8AC3E}">
        <p14:creationId xmlns:p14="http://schemas.microsoft.com/office/powerpoint/2010/main" val="24216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26</a:t>
            </a:fld>
            <a:endParaRPr lang="es-ES" dirty="0"/>
          </a:p>
        </p:txBody>
      </p:sp>
    </p:spTree>
    <p:extLst>
      <p:ext uri="{BB962C8B-B14F-4D97-AF65-F5344CB8AC3E}">
        <p14:creationId xmlns:p14="http://schemas.microsoft.com/office/powerpoint/2010/main" val="1249106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30</a:t>
            </a:fld>
            <a:endParaRPr lang="es-ES" dirty="0"/>
          </a:p>
        </p:txBody>
      </p:sp>
    </p:spTree>
    <p:extLst>
      <p:ext uri="{BB962C8B-B14F-4D97-AF65-F5344CB8AC3E}">
        <p14:creationId xmlns:p14="http://schemas.microsoft.com/office/powerpoint/2010/main" val="319820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36</a:t>
            </a:fld>
            <a:endParaRPr lang="es-ES" dirty="0"/>
          </a:p>
        </p:txBody>
      </p:sp>
    </p:spTree>
    <p:extLst>
      <p:ext uri="{BB962C8B-B14F-4D97-AF65-F5344CB8AC3E}">
        <p14:creationId xmlns:p14="http://schemas.microsoft.com/office/powerpoint/2010/main" val="307451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37</a:t>
            </a:fld>
            <a:endParaRPr lang="es-ES" dirty="0"/>
          </a:p>
        </p:txBody>
      </p:sp>
    </p:spTree>
    <p:extLst>
      <p:ext uri="{BB962C8B-B14F-4D97-AF65-F5344CB8AC3E}">
        <p14:creationId xmlns:p14="http://schemas.microsoft.com/office/powerpoint/2010/main" val="1891764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38</a:t>
            </a:fld>
            <a:endParaRPr lang="es-ES" dirty="0"/>
          </a:p>
        </p:txBody>
      </p:sp>
    </p:spTree>
    <p:extLst>
      <p:ext uri="{BB962C8B-B14F-4D97-AF65-F5344CB8AC3E}">
        <p14:creationId xmlns:p14="http://schemas.microsoft.com/office/powerpoint/2010/main" val="2121317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EBA5BD7-F043-4D1B-AA17-CD412FC534DE}" type="slidenum">
              <a:rPr lang="es-ES" noProof="0" smtClean="0"/>
              <a:pPr/>
              <a:t>39</a:t>
            </a:fld>
            <a:endParaRPr lang="es-ES" noProof="0" dirty="0"/>
          </a:p>
        </p:txBody>
      </p:sp>
    </p:spTree>
    <p:extLst>
      <p:ext uri="{BB962C8B-B14F-4D97-AF65-F5344CB8AC3E}">
        <p14:creationId xmlns:p14="http://schemas.microsoft.com/office/powerpoint/2010/main" val="2672739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40</a:t>
            </a:fld>
            <a:endParaRPr lang="es-ES" dirty="0"/>
          </a:p>
        </p:txBody>
      </p:sp>
    </p:spTree>
    <p:extLst>
      <p:ext uri="{BB962C8B-B14F-4D97-AF65-F5344CB8AC3E}">
        <p14:creationId xmlns:p14="http://schemas.microsoft.com/office/powerpoint/2010/main" val="153867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41</a:t>
            </a:fld>
            <a:endParaRPr lang="es-ES" dirty="0"/>
          </a:p>
        </p:txBody>
      </p:sp>
    </p:spTree>
    <p:extLst>
      <p:ext uri="{BB962C8B-B14F-4D97-AF65-F5344CB8AC3E}">
        <p14:creationId xmlns:p14="http://schemas.microsoft.com/office/powerpoint/2010/main" val="235374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a:t>
            </a:fld>
            <a:endParaRPr lang="es-ES" dirty="0"/>
          </a:p>
        </p:txBody>
      </p:sp>
    </p:spTree>
    <p:extLst>
      <p:ext uri="{BB962C8B-B14F-4D97-AF65-F5344CB8AC3E}">
        <p14:creationId xmlns:p14="http://schemas.microsoft.com/office/powerpoint/2010/main" val="2765583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4</a:t>
            </a:fld>
            <a:endParaRPr lang="es-ES" dirty="0"/>
          </a:p>
        </p:txBody>
      </p:sp>
    </p:spTree>
    <p:extLst>
      <p:ext uri="{BB962C8B-B14F-4D97-AF65-F5344CB8AC3E}">
        <p14:creationId xmlns:p14="http://schemas.microsoft.com/office/powerpoint/2010/main" val="72563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7</a:t>
            </a:fld>
            <a:endParaRPr lang="es-ES" dirty="0"/>
          </a:p>
        </p:txBody>
      </p:sp>
    </p:spTree>
    <p:extLst>
      <p:ext uri="{BB962C8B-B14F-4D97-AF65-F5344CB8AC3E}">
        <p14:creationId xmlns:p14="http://schemas.microsoft.com/office/powerpoint/2010/main" val="56817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8</a:t>
            </a:fld>
            <a:endParaRPr lang="es-ES" dirty="0"/>
          </a:p>
        </p:txBody>
      </p:sp>
    </p:spTree>
    <p:extLst>
      <p:ext uri="{BB962C8B-B14F-4D97-AF65-F5344CB8AC3E}">
        <p14:creationId xmlns:p14="http://schemas.microsoft.com/office/powerpoint/2010/main" val="2986303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10</a:t>
            </a:fld>
            <a:endParaRPr lang="es-ES" dirty="0"/>
          </a:p>
        </p:txBody>
      </p:sp>
    </p:spTree>
    <p:extLst>
      <p:ext uri="{BB962C8B-B14F-4D97-AF65-F5344CB8AC3E}">
        <p14:creationId xmlns:p14="http://schemas.microsoft.com/office/powerpoint/2010/main" val="2859755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11</a:t>
            </a:fld>
            <a:endParaRPr lang="es-ES" dirty="0"/>
          </a:p>
        </p:txBody>
      </p:sp>
    </p:spTree>
    <p:extLst>
      <p:ext uri="{BB962C8B-B14F-4D97-AF65-F5344CB8AC3E}">
        <p14:creationId xmlns:p14="http://schemas.microsoft.com/office/powerpoint/2010/main" val="364069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13</a:t>
            </a:fld>
            <a:endParaRPr lang="es-ES" dirty="0"/>
          </a:p>
        </p:txBody>
      </p:sp>
    </p:spTree>
    <p:extLst>
      <p:ext uri="{BB962C8B-B14F-4D97-AF65-F5344CB8AC3E}">
        <p14:creationId xmlns:p14="http://schemas.microsoft.com/office/powerpoint/2010/main" val="2508626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17</a:t>
            </a:fld>
            <a:endParaRPr lang="es-ES" dirty="0"/>
          </a:p>
        </p:txBody>
      </p:sp>
    </p:spTree>
    <p:extLst>
      <p:ext uri="{BB962C8B-B14F-4D97-AF65-F5344CB8AC3E}">
        <p14:creationId xmlns:p14="http://schemas.microsoft.com/office/powerpoint/2010/main" val="370284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accent1">
                    <a:lumMod val="60000"/>
                    <a:lumOff val="4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042E67D-14C0-4ED9-A218-9C14494A6A84}" type="datetime1">
              <a:rPr lang="es-ES" noProof="0" smtClean="0"/>
              <a:pPr/>
              <a:t>09/12/2022</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323323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654" y="685800"/>
            <a:ext cx="8823360"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5C83AD5-F5AF-4BDC-901E-85A05CCFFAAA}" type="datetime1">
              <a:rPr lang="es-ES" noProof="0" smtClean="0"/>
              <a:pPr/>
              <a:t>09/12/2022</a:t>
            </a:fld>
            <a:endParaRPr lang="es-ES" noProof="0" dirty="0"/>
          </a:p>
        </p:txBody>
      </p:sp>
      <p:sp>
        <p:nvSpPr>
          <p:cNvPr id="6" name="Footer Placeholder 5"/>
          <p:cNvSpPr>
            <a:spLocks noGrp="1"/>
          </p:cNvSpPr>
          <p:nvPr>
            <p:ph type="ftr" sz="quarter" idx="11"/>
          </p:nvPr>
        </p:nvSpPr>
        <p:spPr/>
        <p:txBody>
          <a:bodyPr/>
          <a:lstStyle/>
          <a:p>
            <a:pPr rtl="0"/>
            <a:endParaRPr lang="es-ES" noProof="0" dirty="0"/>
          </a:p>
        </p:txBody>
      </p:sp>
      <p:sp>
        <p:nvSpPr>
          <p:cNvPr id="7" name="Slide Number Placeholder 6"/>
          <p:cNvSpPr>
            <a:spLocks noGrp="1"/>
          </p:cNvSpPr>
          <p:nvPr>
            <p:ph type="sldNum" sz="quarter" idx="12"/>
          </p:nvPr>
        </p:nvSpPr>
        <p:spPr/>
        <p:txBody>
          <a:bodyPr/>
          <a:lstStyle/>
          <a:p>
            <a:fld id="{C014DD1E-5D91-48A3-AD6D-45FBA980D106}" type="slidenum">
              <a:rPr lang="es-ES" smtClean="0"/>
              <a:pPr/>
              <a:t>‹Nº›</a:t>
            </a:fld>
            <a:endParaRPr lang="es-ES" dirty="0"/>
          </a:p>
        </p:txBody>
      </p:sp>
    </p:spTree>
    <p:extLst>
      <p:ext uri="{BB962C8B-B14F-4D97-AF65-F5344CB8AC3E}">
        <p14:creationId xmlns:p14="http://schemas.microsoft.com/office/powerpoint/2010/main" val="3604476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5C83AD5-F5AF-4BDC-901E-85A05CCFFAAA}" type="datetime1">
              <a:rPr lang="es-ES" noProof="0" smtClean="0"/>
              <a:pPr/>
              <a:t>09/12/2022</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dirty="0"/>
          </a:p>
        </p:txBody>
      </p:sp>
    </p:spTree>
    <p:extLst>
      <p:ext uri="{BB962C8B-B14F-4D97-AF65-F5344CB8AC3E}">
        <p14:creationId xmlns:p14="http://schemas.microsoft.com/office/powerpoint/2010/main" val="2908803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390" y="1447800"/>
            <a:ext cx="7997232" cy="2323374"/>
          </a:xfrm>
        </p:spPr>
        <p:txBody>
          <a:bodyPr/>
          <a:lstStyle>
            <a:lvl1pPr>
              <a:defRPr sz="4799"/>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a:xfrm>
            <a:off x="1929898" y="3771174"/>
            <a:ext cx="7277753"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5C83AD5-F5AF-4BDC-901E-85A05CCFFAAA}" type="datetime1">
              <a:rPr lang="es-ES" noProof="0" smtClean="0"/>
              <a:pPr/>
              <a:t>09/12/2022</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dirty="0"/>
          </a:p>
        </p:txBody>
      </p:sp>
      <p:sp>
        <p:nvSpPr>
          <p:cNvPr id="12" name="TextBox 11"/>
          <p:cNvSpPr txBox="1"/>
          <p:nvPr/>
        </p:nvSpPr>
        <p:spPr>
          <a:xfrm>
            <a:off x="898061" y="971253"/>
            <a:ext cx="801703" cy="1969770"/>
          </a:xfrm>
          <a:prstGeom prst="rect">
            <a:avLst/>
          </a:prstGeom>
          <a:noFill/>
        </p:spPr>
        <p:txBody>
          <a:bodyPr wrap="square" rtlCol="0">
            <a:spAutoFit/>
          </a:bodyPr>
          <a:lstStyle/>
          <a:p>
            <a:pPr algn="r"/>
            <a:r>
              <a:rPr lang="en-US" sz="12196" b="0" i="0" dirty="0">
                <a:solidFill>
                  <a:schemeClr val="accent1">
                    <a:lumMod val="60000"/>
                    <a:lumOff val="40000"/>
                  </a:schemeClr>
                </a:solidFill>
                <a:latin typeface="Arial"/>
                <a:ea typeface="+mj-ea"/>
                <a:cs typeface="+mj-cs"/>
              </a:rPr>
              <a:t>“</a:t>
            </a:r>
          </a:p>
        </p:txBody>
      </p:sp>
      <p:sp>
        <p:nvSpPr>
          <p:cNvPr id="11" name="TextBox 10"/>
          <p:cNvSpPr txBox="1"/>
          <p:nvPr/>
        </p:nvSpPr>
        <p:spPr>
          <a:xfrm>
            <a:off x="9328060" y="2613787"/>
            <a:ext cx="801703" cy="1969770"/>
          </a:xfrm>
          <a:prstGeom prst="rect">
            <a:avLst/>
          </a:prstGeom>
          <a:noFill/>
        </p:spPr>
        <p:txBody>
          <a:bodyPr wrap="square" rtlCol="0">
            <a:spAutoFit/>
          </a:bodyPr>
          <a:lstStyle/>
          <a:p>
            <a:pPr algn="r"/>
            <a:r>
              <a:rPr lang="en-US" sz="12196"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059550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654" y="3124201"/>
            <a:ext cx="8823361" cy="1653180"/>
          </a:xfrm>
        </p:spPr>
        <p:txBody>
          <a:bodyPr anchor="b"/>
          <a:lstStyle>
            <a:lvl1pPr algn="l">
              <a:defRPr sz="3999"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none">
                <a:solidFill>
                  <a:schemeClr val="accent1">
                    <a:lumMod val="60000"/>
                    <a:lumOff val="4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5C83AD5-F5AF-4BDC-901E-85A05CCFFAAA}" type="datetime1">
              <a:rPr lang="es-ES" noProof="0" smtClean="0"/>
              <a:pPr/>
              <a:t>09/12/2022</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dirty="0"/>
          </a:p>
        </p:txBody>
      </p:sp>
    </p:spTree>
    <p:extLst>
      <p:ext uri="{BB962C8B-B14F-4D97-AF65-F5344CB8AC3E}">
        <p14:creationId xmlns:p14="http://schemas.microsoft.com/office/powerpoint/2010/main" val="338282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cxnSp>
        <p:nvCxnSpPr>
          <p:cNvPr id="17" name="Straight Connector 16"/>
          <p:cNvCxnSpPr/>
          <p:nvPr/>
        </p:nvCxnSpPr>
        <p:spPr>
          <a:xfrm>
            <a:off x="372517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5C83AD5-F5AF-4BDC-901E-85A05CCFFAAA}" type="datetime1">
              <a:rPr lang="es-ES" noProof="0" smtClean="0"/>
              <a:pPr/>
              <a:t>09/12/2022</a:t>
            </a:fld>
            <a:endParaRPr lang="es-ES" noProof="0" dirty="0"/>
          </a:p>
        </p:txBody>
      </p:sp>
      <p:sp>
        <p:nvSpPr>
          <p:cNvPr id="4"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dirty="0"/>
          </a:p>
        </p:txBody>
      </p:sp>
    </p:spTree>
    <p:extLst>
      <p:ext uri="{BB962C8B-B14F-4D97-AF65-F5344CB8AC3E}">
        <p14:creationId xmlns:p14="http://schemas.microsoft.com/office/powerpoint/2010/main" val="363571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cxnSp>
        <p:nvCxnSpPr>
          <p:cNvPr id="17" name="Straight Connector 16"/>
          <p:cNvCxnSpPr/>
          <p:nvPr/>
        </p:nvCxnSpPr>
        <p:spPr>
          <a:xfrm>
            <a:off x="372517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5C83AD5-F5AF-4BDC-901E-85A05CCFFAAA}" type="datetime1">
              <a:rPr lang="es-ES" noProof="0" smtClean="0"/>
              <a:pPr/>
              <a:t>09/12/2022</a:t>
            </a:fld>
            <a:endParaRPr lang="es-ES" noProof="0" dirty="0"/>
          </a:p>
        </p:txBody>
      </p:sp>
      <p:sp>
        <p:nvSpPr>
          <p:cNvPr id="4"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dirty="0"/>
          </a:p>
        </p:txBody>
      </p:sp>
    </p:spTree>
    <p:extLst>
      <p:ext uri="{BB962C8B-B14F-4D97-AF65-F5344CB8AC3E}">
        <p14:creationId xmlns:p14="http://schemas.microsoft.com/office/powerpoint/2010/main" val="10462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0A1DB83-C382-4684-8887-65A03EA4FFF0}" type="datetime1">
              <a:rPr lang="es-ES" noProof="0" smtClean="0"/>
              <a:pPr/>
              <a:t>09/12/2022</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291320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0E81D3-9B82-44CA-B1F9-FCEFDC87935B}" type="datetime1">
              <a:rPr lang="es-ES" noProof="0" smtClean="0"/>
              <a:pPr/>
              <a:t>09/12/2022</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288332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5C83AD5-F5AF-4BDC-901E-85A05CCFFAAA}" type="datetime1">
              <a:rPr lang="es-ES" noProof="0" smtClean="0"/>
              <a:pPr/>
              <a:t>09/12/2022</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fld id="{C014DD1E-5D91-48A3-AD6D-45FBA980D106}" type="slidenum">
              <a:rPr lang="es-ES" smtClean="0"/>
              <a:pPr/>
              <a:t>‹Nº›</a:t>
            </a:fld>
            <a:endParaRPr lang="es-ES" dirty="0"/>
          </a:p>
        </p:txBody>
      </p:sp>
    </p:spTree>
    <p:extLst>
      <p:ext uri="{BB962C8B-B14F-4D97-AF65-F5344CB8AC3E}">
        <p14:creationId xmlns:p14="http://schemas.microsoft.com/office/powerpoint/2010/main" val="2228124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accent1">
                    <a:lumMod val="60000"/>
                    <a:lumOff val="4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A1D35CA-82F5-4AD4-B9EC-66E805B73542}" type="datetime1">
              <a:rPr lang="es-ES" noProof="0" smtClean="0"/>
              <a:pPr/>
              <a:t>09/12/2022</a:t>
            </a:fld>
            <a:endParaRPr lang="es-ES" noProof="0"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174336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34CCE92-710B-4678-B1B1-EFCAA5CDF075}" type="datetime1">
              <a:rPr lang="es-ES" noProof="0" smtClean="0"/>
              <a:pPr/>
              <a:t>09/12/2022</a:t>
            </a:fld>
            <a:endParaRPr lang="es-ES" noProof="0" dirty="0"/>
          </a:p>
        </p:txBody>
      </p:sp>
      <p:sp>
        <p:nvSpPr>
          <p:cNvPr id="6" name="Footer Placeholder 5"/>
          <p:cNvSpPr>
            <a:spLocks noGrp="1"/>
          </p:cNvSpPr>
          <p:nvPr>
            <p:ph type="ftr" sz="quarter" idx="11"/>
          </p:nvPr>
        </p:nvSpPr>
        <p:spPr/>
        <p:txBody>
          <a:bodyPr/>
          <a:lstStyle/>
          <a:p>
            <a:pPr rtl="0"/>
            <a:endParaRPr lang="es-ES" noProof="0" dirty="0"/>
          </a:p>
        </p:txBody>
      </p:sp>
      <p:sp>
        <p:nvSpPr>
          <p:cNvPr id="7" name="Slide Number Placeholder 6"/>
          <p:cNvSpPr>
            <a:spLocks noGrp="1"/>
          </p:cNvSpPr>
          <p:nvPr>
            <p:ph type="sldNum" sz="quarter" idx="12"/>
          </p:nvPr>
        </p:nvSpPr>
        <p:spPr/>
        <p:txBody>
          <a:bodyPr/>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345200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3FB0F2C-25D9-4D7E-B43A-29A2E16C960D}" type="datetime1">
              <a:rPr lang="es-ES" noProof="0" smtClean="0"/>
              <a:pPr/>
              <a:t>09/12/2022</a:t>
            </a:fld>
            <a:endParaRPr lang="es-ES" noProof="0" dirty="0"/>
          </a:p>
        </p:txBody>
      </p:sp>
      <p:sp>
        <p:nvSpPr>
          <p:cNvPr id="8" name="Footer Placeholder 7"/>
          <p:cNvSpPr>
            <a:spLocks noGrp="1"/>
          </p:cNvSpPr>
          <p:nvPr>
            <p:ph type="ftr" sz="quarter" idx="11"/>
          </p:nvPr>
        </p:nvSpPr>
        <p:spPr/>
        <p:txBody>
          <a:bodyPr/>
          <a:lstStyle/>
          <a:p>
            <a:pPr rtl="0"/>
            <a:endParaRPr lang="es-ES" noProof="0" dirty="0"/>
          </a:p>
        </p:txBody>
      </p:sp>
      <p:sp>
        <p:nvSpPr>
          <p:cNvPr id="9" name="Slide Number Placeholder 8"/>
          <p:cNvSpPr>
            <a:spLocks noGrp="1"/>
          </p:cNvSpPr>
          <p:nvPr>
            <p:ph type="sldNum" sz="quarter" idx="12"/>
          </p:nvPr>
        </p:nvSpPr>
        <p:spPr/>
        <p:txBody>
          <a:bodyPr/>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75358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FD34687D-B11B-47A5-95F6-B79DA932A6DF}" type="datetime1">
              <a:rPr lang="es-ES" noProof="0" smtClean="0"/>
              <a:pPr/>
              <a:t>09/12/2022</a:t>
            </a:fld>
            <a:endParaRPr lang="es-ES" noProof="0" dirty="0"/>
          </a:p>
        </p:txBody>
      </p:sp>
      <p:sp>
        <p:nvSpPr>
          <p:cNvPr id="5" name="Footer Placeholder 3"/>
          <p:cNvSpPr>
            <a:spLocks noGrp="1"/>
          </p:cNvSpPr>
          <p:nvPr>
            <p:ph type="ftr" sz="quarter" idx="11"/>
          </p:nvPr>
        </p:nvSpPr>
        <p:spPr/>
        <p:txBody>
          <a:bodyPr/>
          <a:lstStyle/>
          <a:p>
            <a:pPr rtl="0"/>
            <a:endParaRPr lang="es-ES" noProof="0" dirty="0"/>
          </a:p>
        </p:txBody>
      </p:sp>
      <p:sp>
        <p:nvSpPr>
          <p:cNvPr id="6" name="Slide Number Placeholder 4"/>
          <p:cNvSpPr>
            <a:spLocks noGrp="1"/>
          </p:cNvSpPr>
          <p:nvPr>
            <p:ph type="sldNum" sz="quarter" idx="12"/>
          </p:nvPr>
        </p:nvSpPr>
        <p:spPr/>
        <p:txBody>
          <a:bodyPr/>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239914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3C656DE-1E46-4450-9484-A739B4FADFBC}" type="datetime1">
              <a:rPr lang="es-ES" noProof="0" smtClean="0"/>
              <a:pPr/>
              <a:t>09/12/2022</a:t>
            </a:fld>
            <a:endParaRPr lang="es-ES" noProof="0" dirty="0"/>
          </a:p>
        </p:txBody>
      </p:sp>
      <p:sp>
        <p:nvSpPr>
          <p:cNvPr id="5" name="Footer Placeholder 2"/>
          <p:cNvSpPr>
            <a:spLocks noGrp="1"/>
          </p:cNvSpPr>
          <p:nvPr>
            <p:ph type="ftr" sz="quarter" idx="11"/>
          </p:nvPr>
        </p:nvSpPr>
        <p:spPr/>
        <p:txBody>
          <a:bodyPr/>
          <a:lstStyle/>
          <a:p>
            <a:pPr rtl="0"/>
            <a:endParaRPr lang="es-ES" noProof="0" dirty="0"/>
          </a:p>
        </p:txBody>
      </p:sp>
      <p:sp>
        <p:nvSpPr>
          <p:cNvPr id="6" name="Slide Number Placeholder 3"/>
          <p:cNvSpPr>
            <a:spLocks noGrp="1"/>
          </p:cNvSpPr>
          <p:nvPr>
            <p:ph type="sldNum" sz="quarter" idx="12"/>
          </p:nvPr>
        </p:nvSpPr>
        <p:spPr/>
        <p:txBody>
          <a:bodyPr/>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238181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3400177" cy="1447800"/>
          </a:xfrm>
        </p:spPr>
        <p:txBody>
          <a:bodyPr anchor="b"/>
          <a:lstStyle>
            <a:lvl1pPr algn="l">
              <a:defRPr sz="2399"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654" y="3129281"/>
            <a:ext cx="3400176"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35C83AD5-F5AF-4BDC-901E-85A05CCFFAAA}" type="datetime1">
              <a:rPr lang="es-ES" noProof="0" smtClean="0"/>
              <a:pPr/>
              <a:t>09/12/2022</a:t>
            </a:fld>
            <a:endParaRPr lang="es-ES" noProof="0" dirty="0"/>
          </a:p>
        </p:txBody>
      </p:sp>
      <p:sp>
        <p:nvSpPr>
          <p:cNvPr id="5" name="Footer Placeholder 5"/>
          <p:cNvSpPr>
            <a:spLocks noGrp="1"/>
          </p:cNvSpPr>
          <p:nvPr>
            <p:ph type="ftr" sz="quarter" idx="11"/>
          </p:nvPr>
        </p:nvSpPr>
        <p:spPr/>
        <p:txBody>
          <a:bodyPr/>
          <a:lstStyle/>
          <a:p>
            <a:pPr rtl="0"/>
            <a:endParaRPr lang="es-ES" noProof="0" dirty="0"/>
          </a:p>
        </p:txBody>
      </p:sp>
      <p:sp>
        <p:nvSpPr>
          <p:cNvPr id="6" name="Slide Number Placeholder 6"/>
          <p:cNvSpPr>
            <a:spLocks noGrp="1"/>
          </p:cNvSpPr>
          <p:nvPr>
            <p:ph type="sldNum" sz="quarter" idx="12"/>
          </p:nvPr>
        </p:nvSpPr>
        <p:spPr/>
        <p:txBody>
          <a:bodyPr/>
          <a:lstStyle/>
          <a:p>
            <a:fld id="{C014DD1E-5D91-48A3-AD6D-45FBA980D106}" type="slidenum">
              <a:rPr lang="es-ES" smtClean="0"/>
              <a:pPr/>
              <a:t>‹Nº›</a:t>
            </a:fld>
            <a:endParaRPr lang="es-ES" dirty="0"/>
          </a:p>
        </p:txBody>
      </p:sp>
    </p:spTree>
    <p:extLst>
      <p:ext uri="{BB962C8B-B14F-4D97-AF65-F5344CB8AC3E}">
        <p14:creationId xmlns:p14="http://schemas.microsoft.com/office/powerpoint/2010/main" val="272108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5C83AD5-F5AF-4BDC-901E-85A05CCFFAAA}" type="datetime1">
              <a:rPr lang="es-ES" noProof="0" smtClean="0"/>
              <a:pPr/>
              <a:t>09/12/2022</a:t>
            </a:fld>
            <a:endParaRPr lang="es-ES" noProof="0" dirty="0"/>
          </a:p>
        </p:txBody>
      </p:sp>
      <p:sp>
        <p:nvSpPr>
          <p:cNvPr id="6" name="Footer Placeholder 5"/>
          <p:cNvSpPr>
            <a:spLocks noGrp="1"/>
          </p:cNvSpPr>
          <p:nvPr>
            <p:ph type="ftr" sz="quarter" idx="11"/>
          </p:nvPr>
        </p:nvSpPr>
        <p:spPr/>
        <p:txBody>
          <a:bodyPr/>
          <a:lstStyle/>
          <a:p>
            <a:pPr rtl="0"/>
            <a:endParaRPr lang="es-ES" noProof="0" dirty="0"/>
          </a:p>
        </p:txBody>
      </p:sp>
      <p:sp>
        <p:nvSpPr>
          <p:cNvPr id="7" name="Slide Number Placeholder 6"/>
          <p:cNvSpPr>
            <a:spLocks noGrp="1"/>
          </p:cNvSpPr>
          <p:nvPr>
            <p:ph type="sldNum" sz="quarter" idx="12"/>
          </p:nvPr>
        </p:nvSpPr>
        <p:spPr/>
        <p:txBody>
          <a:bodyPr/>
          <a:lstStyle/>
          <a:p>
            <a:fld id="{C014DD1E-5D91-48A3-AD6D-45FBA980D106}" type="slidenum">
              <a:rPr lang="es-ES" smtClean="0"/>
              <a:pPr/>
              <a:t>‹Nº›</a:t>
            </a:fld>
            <a:endParaRPr lang="es-ES" dirty="0"/>
          </a:p>
        </p:txBody>
      </p:sp>
    </p:spTree>
    <p:extLst>
      <p:ext uri="{BB962C8B-B14F-4D97-AF65-F5344CB8AC3E}">
        <p14:creationId xmlns:p14="http://schemas.microsoft.com/office/powerpoint/2010/main" val="3377281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1" y="2669686"/>
            <a:ext cx="4034618"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6770"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5C83AD5-F5AF-4BDC-901E-85A05CCFFAAA}" type="datetime1">
              <a:rPr lang="es-ES" noProof="0" smtClean="0"/>
              <a:pPr/>
              <a:t>09/12/2022</a:t>
            </a:fld>
            <a:endParaRPr lang="es-ES" noProof="0" dirty="0"/>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es-ES" noProof="0" dirty="0"/>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C014DD1E-5D91-48A3-AD6D-45FBA980D106}" type="slidenum">
              <a:rPr lang="es-ES" smtClean="0"/>
              <a:pPr/>
              <a:t>‹Nº›</a:t>
            </a:fld>
            <a:endParaRPr lang="es-ES" dirty="0"/>
          </a:p>
        </p:txBody>
      </p:sp>
    </p:spTree>
    <p:extLst>
      <p:ext uri="{BB962C8B-B14F-4D97-AF65-F5344CB8AC3E}">
        <p14:creationId xmlns:p14="http://schemas.microsoft.com/office/powerpoint/2010/main" val="534221379"/>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lumMod val="60000"/>
            <a:lumOff val="4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accent1">
            <a:lumMod val="60000"/>
            <a:lumOff val="4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3846" indent="-228531" algn="l" defTabSz="457063"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37828" y="128890"/>
            <a:ext cx="8823360" cy="3329581"/>
          </a:xfrm>
        </p:spPr>
        <p:txBody>
          <a:bodyPr rtlCol="0">
            <a:normAutofit fontScale="90000"/>
          </a:bodyPr>
          <a:lstStyle/>
          <a:p>
            <a:pPr rtl="0"/>
            <a:r>
              <a:rPr lang="es-ES" dirty="0"/>
              <a:t>Ejercicios Propuestos</a:t>
            </a:r>
            <a:br>
              <a:rPr lang="es-ES" dirty="0"/>
            </a:br>
            <a:r>
              <a:rPr lang="es-ES" dirty="0"/>
              <a:t>Diversas Plataformas</a:t>
            </a:r>
          </a:p>
        </p:txBody>
      </p:sp>
      <p:sp>
        <p:nvSpPr>
          <p:cNvPr id="5" name="Subtítulo 4"/>
          <p:cNvSpPr>
            <a:spLocks noGrp="1"/>
          </p:cNvSpPr>
          <p:nvPr>
            <p:ph type="subTitle" idx="1"/>
          </p:nvPr>
        </p:nvSpPr>
        <p:spPr>
          <a:xfrm>
            <a:off x="1125860" y="3483395"/>
            <a:ext cx="8735325" cy="2685008"/>
          </a:xfrm>
        </p:spPr>
        <p:txBody>
          <a:bodyPr rtlCol="0">
            <a:normAutofit/>
          </a:bodyPr>
          <a:lstStyle/>
          <a:p>
            <a:pPr rtl="0"/>
            <a:r>
              <a:rPr lang="es-ES" dirty="0"/>
              <a:t>Análisis de Algoritmo- 2022-2</a:t>
            </a:r>
          </a:p>
          <a:p>
            <a:pPr algn="ctr" rtl="0"/>
            <a:endParaRPr lang="es-ES" dirty="0">
              <a:solidFill>
                <a:schemeClr val="accent2"/>
              </a:solidFill>
            </a:endParaRPr>
          </a:p>
          <a:p>
            <a:pPr algn="ctr"/>
            <a:r>
              <a:rPr lang="es-ES" dirty="0">
                <a:solidFill>
                  <a:schemeClr val="accent2"/>
                </a:solidFill>
              </a:rPr>
              <a:t>Jhoan </a:t>
            </a:r>
            <a:r>
              <a:rPr lang="es-ES" dirty="0" err="1">
                <a:solidFill>
                  <a:schemeClr val="accent2"/>
                </a:solidFill>
              </a:rPr>
              <a:t>sebastian</a:t>
            </a:r>
            <a:r>
              <a:rPr lang="es-ES" dirty="0">
                <a:solidFill>
                  <a:schemeClr val="accent2"/>
                </a:solidFill>
              </a:rPr>
              <a:t> Tafur rodríguez 1152146</a:t>
            </a:r>
          </a:p>
          <a:p>
            <a:pPr algn="ctr"/>
            <a:endParaRPr lang="es-ES" dirty="0">
              <a:solidFill>
                <a:schemeClr val="accent2"/>
              </a:solidFill>
            </a:endParaRPr>
          </a:p>
          <a:p>
            <a:pPr algn="ctr"/>
            <a:endParaRPr lang="es-ES" dirty="0">
              <a:solidFill>
                <a:schemeClr val="accent2"/>
              </a:solidFill>
            </a:endParaRPr>
          </a:p>
          <a:p>
            <a:pPr algn="ctr"/>
            <a:endParaRPr lang="es-ES" dirty="0">
              <a:solidFill>
                <a:schemeClr val="accent2"/>
              </a:solidFill>
            </a:endParaRPr>
          </a:p>
          <a:p>
            <a:endParaRPr lang="es-ES"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15416"/>
            <a:ext cx="10360501" cy="1223963"/>
          </a:xfrm>
        </p:spPr>
        <p:txBody>
          <a:bodyPr rtlCol="0"/>
          <a:lstStyle/>
          <a:p>
            <a:pPr rtl="0"/>
            <a:r>
              <a:rPr lang="es-ES" dirty="0"/>
              <a:t>Explicación gráfica</a:t>
            </a:r>
          </a:p>
        </p:txBody>
      </p:sp>
      <p:pic>
        <p:nvPicPr>
          <p:cNvPr id="5" name="Imagen 4"/>
          <p:cNvPicPr>
            <a:picLocks noChangeAspect="1"/>
          </p:cNvPicPr>
          <p:nvPr/>
        </p:nvPicPr>
        <p:blipFill>
          <a:blip r:embed="rId3"/>
          <a:stretch>
            <a:fillRect/>
          </a:stretch>
        </p:blipFill>
        <p:spPr>
          <a:xfrm>
            <a:off x="2154326" y="1484784"/>
            <a:ext cx="8015536" cy="475296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93042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981844" y="-387424"/>
            <a:ext cx="10360501" cy="1223963"/>
          </a:xfrm>
        </p:spPr>
        <p:txBody>
          <a:bodyPr rtlCol="0"/>
          <a:lstStyle/>
          <a:p>
            <a:pPr rtl="0"/>
            <a:r>
              <a:rPr lang="es-ES" dirty="0"/>
              <a:t>Código y descripción de la solución</a:t>
            </a:r>
          </a:p>
        </p:txBody>
      </p:sp>
      <p:sp>
        <p:nvSpPr>
          <p:cNvPr id="5" name="AutoShape 2" descr="blob:https://web.whatsapp.com/a964db0e-1296-4064-a59b-d85fee917237"/>
          <p:cNvSpPr>
            <a:spLocks noChangeAspect="1" noChangeArrowheads="1"/>
          </p:cNvSpPr>
          <p:nvPr/>
        </p:nvSpPr>
        <p:spPr bwMode="auto">
          <a:xfrm>
            <a:off x="155575" y="-144463"/>
            <a:ext cx="2853374" cy="28533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 name="Imagen 1"/>
          <p:cNvPicPr>
            <a:picLocks noChangeAspect="1"/>
          </p:cNvPicPr>
          <p:nvPr/>
        </p:nvPicPr>
        <p:blipFill>
          <a:blip r:embed="rId3"/>
          <a:stretch>
            <a:fillRect/>
          </a:stretch>
        </p:blipFill>
        <p:spPr>
          <a:xfrm>
            <a:off x="1053852" y="1030424"/>
            <a:ext cx="4940041" cy="4126768"/>
          </a:xfrm>
          <a:prstGeom prst="rect">
            <a:avLst/>
          </a:prstGeom>
          <a:effectLst>
            <a:glow rad="228600">
              <a:schemeClr val="accent1">
                <a:satMod val="175000"/>
                <a:alpha val="40000"/>
              </a:schemeClr>
            </a:glow>
          </a:effectLst>
        </p:spPr>
      </p:pic>
      <p:pic>
        <p:nvPicPr>
          <p:cNvPr id="6" name="Imagen 5"/>
          <p:cNvPicPr>
            <a:picLocks noChangeAspect="1"/>
          </p:cNvPicPr>
          <p:nvPr/>
        </p:nvPicPr>
        <p:blipFill>
          <a:blip r:embed="rId4"/>
          <a:stretch>
            <a:fillRect/>
          </a:stretch>
        </p:blipFill>
        <p:spPr>
          <a:xfrm>
            <a:off x="7102524" y="1030424"/>
            <a:ext cx="4060709" cy="5229199"/>
          </a:xfrm>
          <a:prstGeom prst="rect">
            <a:avLst/>
          </a:prstGeom>
          <a:effectLst>
            <a:glow rad="228600">
              <a:schemeClr val="accent1">
                <a:satMod val="175000"/>
                <a:alpha val="40000"/>
              </a:schemeClr>
            </a:glow>
          </a:effectLst>
        </p:spPr>
      </p:pic>
      <p:sp>
        <p:nvSpPr>
          <p:cNvPr id="9" name="CuadroTexto 8"/>
          <p:cNvSpPr txBox="1"/>
          <p:nvPr/>
        </p:nvSpPr>
        <p:spPr>
          <a:xfrm>
            <a:off x="991320" y="5445224"/>
            <a:ext cx="5065104" cy="1077218"/>
          </a:xfrm>
          <a:prstGeom prst="rect">
            <a:avLst/>
          </a:prstGeom>
          <a:solidFill>
            <a:schemeClr val="accent2"/>
          </a:solidFill>
        </p:spPr>
        <p:txBody>
          <a:bodyPr wrap="square" rtlCol="0">
            <a:spAutoFit/>
          </a:bodyPr>
          <a:lstStyle/>
          <a:p>
            <a:pPr algn="just"/>
            <a:r>
              <a:rPr lang="es-CO" sz="1600" dirty="0">
                <a:solidFill>
                  <a:schemeClr val="bg1"/>
                </a:solidFill>
                <a:latin typeface="Baskerville Old Face" panose="02020602080505020303" pitchFamily="18" charset="0"/>
              </a:rPr>
              <a:t>Se hace el recorrido </a:t>
            </a:r>
            <a:r>
              <a:rPr lang="es-CO" sz="1600" dirty="0" err="1">
                <a:solidFill>
                  <a:schemeClr val="bg1"/>
                </a:solidFill>
                <a:latin typeface="Baskerville Old Face" panose="02020602080505020303" pitchFamily="18" charset="0"/>
              </a:rPr>
              <a:t>InOrden</a:t>
            </a:r>
            <a:r>
              <a:rPr lang="es-CO" sz="1600" dirty="0">
                <a:solidFill>
                  <a:schemeClr val="bg1"/>
                </a:solidFill>
                <a:latin typeface="Baskerville Old Face" panose="02020602080505020303" pitchFamily="18" charset="0"/>
              </a:rPr>
              <a:t>, de tal manera que podemos hacer validaciones respecto a un BST, lo cual validamos si el número menor está a la izquierda de este o si es mayor está a la derecha del mismo.</a:t>
            </a:r>
          </a:p>
        </p:txBody>
      </p:sp>
    </p:spTree>
    <p:extLst>
      <p:ext uri="{BB962C8B-B14F-4D97-AF65-F5344CB8AC3E}">
        <p14:creationId xmlns:p14="http://schemas.microsoft.com/office/powerpoint/2010/main" val="324159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8881" y="116632"/>
            <a:ext cx="10360501" cy="1223963"/>
          </a:xfrm>
        </p:spPr>
        <p:txBody>
          <a:bodyPr>
            <a:normAutofit/>
          </a:bodyPr>
          <a:lstStyle/>
          <a:p>
            <a:r>
              <a:rPr lang="es-CO" dirty="0"/>
              <a:t>Problema 4</a:t>
            </a:r>
            <a:br>
              <a:rPr lang="es-CO" dirty="0"/>
            </a:br>
            <a:r>
              <a:rPr lang="es-CO" sz="2000" dirty="0"/>
              <a:t>https://leetcode.com/problems/minimum-height-trees/</a:t>
            </a:r>
          </a:p>
        </p:txBody>
      </p:sp>
      <p:pic>
        <p:nvPicPr>
          <p:cNvPr id="4" name="Imagen 3"/>
          <p:cNvPicPr>
            <a:picLocks noChangeAspect="1"/>
          </p:cNvPicPr>
          <p:nvPr/>
        </p:nvPicPr>
        <p:blipFill>
          <a:blip r:embed="rId2"/>
          <a:stretch>
            <a:fillRect/>
          </a:stretch>
        </p:blipFill>
        <p:spPr>
          <a:xfrm>
            <a:off x="3270753" y="1628800"/>
            <a:ext cx="6256759" cy="5116811"/>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418589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15416"/>
            <a:ext cx="10360501" cy="1223963"/>
          </a:xfrm>
        </p:spPr>
        <p:txBody>
          <a:bodyPr rtlCol="0"/>
          <a:lstStyle/>
          <a:p>
            <a:pPr rtl="0"/>
            <a:r>
              <a:rPr lang="es-ES" dirty="0"/>
              <a:t>Explicación gráfica</a:t>
            </a:r>
          </a:p>
        </p:txBody>
      </p:sp>
      <p:pic>
        <p:nvPicPr>
          <p:cNvPr id="4" name="Imagen 3"/>
          <p:cNvPicPr>
            <a:picLocks noChangeAspect="1"/>
          </p:cNvPicPr>
          <p:nvPr/>
        </p:nvPicPr>
        <p:blipFill>
          <a:blip r:embed="rId3"/>
          <a:stretch>
            <a:fillRect/>
          </a:stretch>
        </p:blipFill>
        <p:spPr>
          <a:xfrm>
            <a:off x="1125860" y="1340768"/>
            <a:ext cx="4464496" cy="5025747"/>
          </a:xfrm>
          <a:prstGeom prst="rect">
            <a:avLst/>
          </a:prstGeom>
        </p:spPr>
      </p:pic>
      <p:pic>
        <p:nvPicPr>
          <p:cNvPr id="6" name="Imagen 5"/>
          <p:cNvPicPr>
            <a:picLocks noChangeAspect="1"/>
          </p:cNvPicPr>
          <p:nvPr/>
        </p:nvPicPr>
        <p:blipFill>
          <a:blip r:embed="rId4"/>
          <a:stretch>
            <a:fillRect/>
          </a:stretch>
        </p:blipFill>
        <p:spPr>
          <a:xfrm>
            <a:off x="6454452" y="476672"/>
            <a:ext cx="5040560" cy="6109770"/>
          </a:xfrm>
          <a:prstGeom prst="rect">
            <a:avLst/>
          </a:prstGeom>
        </p:spPr>
      </p:pic>
    </p:spTree>
    <p:extLst>
      <p:ext uri="{BB962C8B-B14F-4D97-AF65-F5344CB8AC3E}">
        <p14:creationId xmlns:p14="http://schemas.microsoft.com/office/powerpoint/2010/main" val="77706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97869" y="188640"/>
            <a:ext cx="10360501" cy="1223963"/>
          </a:xfrm>
        </p:spPr>
        <p:txBody>
          <a:bodyPr/>
          <a:lstStyle/>
          <a:p>
            <a:r>
              <a:rPr lang="es-CO" dirty="0"/>
              <a:t>Estrategia de solución…</a:t>
            </a:r>
          </a:p>
        </p:txBody>
      </p:sp>
      <p:sp>
        <p:nvSpPr>
          <p:cNvPr id="5" name="CuadroTexto 4"/>
          <p:cNvSpPr txBox="1"/>
          <p:nvPr/>
        </p:nvSpPr>
        <p:spPr>
          <a:xfrm>
            <a:off x="981844" y="980728"/>
            <a:ext cx="10009112" cy="5401479"/>
          </a:xfrm>
          <a:prstGeom prst="rect">
            <a:avLst/>
          </a:prstGeom>
          <a:noFill/>
        </p:spPr>
        <p:txBody>
          <a:bodyPr wrap="square" rtlCol="0">
            <a:spAutoFit/>
          </a:bodyPr>
          <a:lstStyle/>
          <a:p>
            <a:pPr marL="457200" indent="-457200" algn="just">
              <a:buFont typeface="Arial" panose="020B0604020202020204" pitchFamily="34" charset="0"/>
              <a:buChar char="•"/>
            </a:pPr>
            <a:r>
              <a:rPr lang="es-ES" sz="1500" dirty="0"/>
              <a:t>Para el ejercicio 4, se usan son grafos y se desarrolla por el recorrido por anchura (BFS) y se sabe que un </a:t>
            </a:r>
            <a:r>
              <a:rPr lang="es-ES" sz="1500" dirty="0" err="1"/>
              <a:t>arbol</a:t>
            </a:r>
            <a:r>
              <a:rPr lang="es-ES" sz="1500" dirty="0"/>
              <a:t> son grafos no dirigidos para esto se crea una lista la cual será la respuesta de lo que nos pide el ejercicio, para manipular esta lista debemos trabajar con un </a:t>
            </a:r>
            <a:r>
              <a:rPr lang="es-ES" sz="1500" dirty="0" err="1"/>
              <a:t>hashmap</a:t>
            </a:r>
            <a:r>
              <a:rPr lang="es-ES" sz="1500" dirty="0"/>
              <a:t>, ya que no podemos repetir valores en un grafo, y no podemos tener 2 números iguales.</a:t>
            </a:r>
          </a:p>
          <a:p>
            <a:pPr marL="457200" indent="-457200" algn="just">
              <a:buFont typeface="Arial" panose="020B0604020202020204" pitchFamily="34" charset="0"/>
              <a:buChar char="•"/>
            </a:pPr>
            <a:endParaRPr lang="es-ES" sz="1500" dirty="0"/>
          </a:p>
          <a:p>
            <a:pPr marL="457200" indent="-457200" algn="just">
              <a:buFont typeface="Arial" panose="020B0604020202020204" pitchFamily="34" charset="0"/>
              <a:buChar char="•"/>
            </a:pPr>
            <a:r>
              <a:rPr lang="es-ES" sz="1500" dirty="0"/>
              <a:t>Un "</a:t>
            </a:r>
            <a:r>
              <a:rPr lang="es-ES" sz="1500" dirty="0" err="1"/>
              <a:t>edge</a:t>
            </a:r>
            <a:r>
              <a:rPr lang="es-ES" sz="1500" dirty="0"/>
              <a:t>" son las conexiones o links de un nodo hacia otros. Debemos conocer que son los "</a:t>
            </a:r>
            <a:r>
              <a:rPr lang="es-ES" sz="1500" dirty="0" err="1"/>
              <a:t>degree</a:t>
            </a:r>
            <a:r>
              <a:rPr lang="es-ES" sz="1500" dirty="0"/>
              <a:t>" en un grafo, porque también se realiza un </a:t>
            </a:r>
            <a:r>
              <a:rPr lang="es-ES" sz="1500" dirty="0" err="1"/>
              <a:t>array</a:t>
            </a:r>
            <a:r>
              <a:rPr lang="es-ES" sz="1500" dirty="0"/>
              <a:t> de estos.</a:t>
            </a:r>
          </a:p>
          <a:p>
            <a:pPr marL="457200" indent="-457200" algn="ctr">
              <a:buFont typeface="Arial" panose="020B0604020202020204" pitchFamily="34" charset="0"/>
              <a:buChar char="•"/>
            </a:pPr>
            <a:endParaRPr lang="es-ES" sz="1500" dirty="0"/>
          </a:p>
          <a:p>
            <a:pPr marL="457200" indent="-457200" algn="ctr">
              <a:buFont typeface="Arial" panose="020B0604020202020204" pitchFamily="34" charset="0"/>
              <a:buChar char="•"/>
            </a:pPr>
            <a:r>
              <a:rPr lang="es-ES" sz="1500" dirty="0"/>
              <a:t>Que son "</a:t>
            </a:r>
            <a:r>
              <a:rPr lang="es-ES" sz="1500" dirty="0" err="1"/>
              <a:t>degree</a:t>
            </a:r>
            <a:r>
              <a:rPr lang="es-ES" sz="1500" dirty="0"/>
              <a:t>" en grafos, hay 2 tipos de </a:t>
            </a:r>
            <a:r>
              <a:rPr lang="es-ES" sz="1500" dirty="0" err="1"/>
              <a:t>degrees</a:t>
            </a:r>
            <a:r>
              <a:rPr lang="es-ES" sz="1500" dirty="0"/>
              <a:t>: </a:t>
            </a:r>
            <a:r>
              <a:rPr lang="es-ES" sz="1500" dirty="0" err="1"/>
              <a:t>indegree</a:t>
            </a:r>
            <a:r>
              <a:rPr lang="es-ES" sz="1500" dirty="0"/>
              <a:t> y </a:t>
            </a:r>
            <a:r>
              <a:rPr lang="es-ES" sz="1500" dirty="0" err="1"/>
              <a:t>outdegree</a:t>
            </a:r>
            <a:r>
              <a:rPr lang="es-ES" sz="1500" dirty="0"/>
              <a:t>. Haremos lo siguiente: Suponiendo el (nodo X, este apunta a Y </a:t>
            </a:r>
            <a:r>
              <a:rPr lang="es-ES" sz="1500" dirty="0" err="1"/>
              <a:t>y</a:t>
            </a:r>
            <a:r>
              <a:rPr lang="es-ES" sz="1500" dirty="0"/>
              <a:t> Z) (nodo Y, apunta a Z) y (nodo Z, apunta a X y Y)</a:t>
            </a:r>
            <a:r>
              <a:rPr lang="es-ES" sz="1500" dirty="0" err="1"/>
              <a:t>indegree</a:t>
            </a:r>
            <a:r>
              <a:rPr lang="es-ES" sz="1500" dirty="0"/>
              <a:t>, de un vértice o nodo, son la cantidad de nodos que </a:t>
            </a:r>
            <a:r>
              <a:rPr lang="es-ES" sz="1500" dirty="0" err="1"/>
              <a:t>estan</a:t>
            </a:r>
            <a:r>
              <a:rPr lang="es-ES" sz="1500" dirty="0"/>
              <a:t> apuntando al nodo que se esta evaluando en el caso de X, el único nodo que apunta a X es Z, por ende tan solo X tiene 1 </a:t>
            </a:r>
            <a:r>
              <a:rPr lang="es-ES" sz="1500" dirty="0" err="1"/>
              <a:t>indegree</a:t>
            </a:r>
            <a:r>
              <a:rPr lang="es-ES" sz="1500" dirty="0"/>
              <a:t> </a:t>
            </a:r>
            <a:r>
              <a:rPr lang="es-ES" sz="1500" dirty="0" err="1"/>
              <a:t>outdegree</a:t>
            </a:r>
            <a:r>
              <a:rPr lang="es-ES" sz="1500" dirty="0"/>
              <a:t>, ahora sabiendo lo de </a:t>
            </a:r>
            <a:r>
              <a:rPr lang="es-ES" sz="1500" dirty="0" err="1"/>
              <a:t>indegree</a:t>
            </a:r>
            <a:r>
              <a:rPr lang="es-ES" sz="1500" dirty="0"/>
              <a:t>, en </a:t>
            </a:r>
            <a:r>
              <a:rPr lang="es-ES" sz="1500" dirty="0" err="1"/>
              <a:t>outdegree</a:t>
            </a:r>
            <a:r>
              <a:rPr lang="es-ES" sz="1500" dirty="0"/>
              <a:t>, son los nodos a los que apunta 1 nodo, en el caso de X, tiene 2 </a:t>
            </a:r>
            <a:r>
              <a:rPr lang="es-ES" sz="1500" dirty="0" err="1"/>
              <a:t>outdegree</a:t>
            </a:r>
            <a:r>
              <a:rPr lang="es-ES" sz="1500" dirty="0"/>
              <a:t>, porque apunta a Y </a:t>
            </a:r>
            <a:r>
              <a:rPr lang="es-ES" sz="1500" dirty="0" err="1"/>
              <a:t>y</a:t>
            </a:r>
            <a:r>
              <a:rPr lang="es-ES" sz="1500" dirty="0"/>
              <a:t> Z. Pero en el ejercicio que trabajamos no </a:t>
            </a:r>
            <a:r>
              <a:rPr lang="es-ES" sz="1500" dirty="0" err="1"/>
              <a:t>estan</a:t>
            </a:r>
            <a:r>
              <a:rPr lang="es-ES" sz="1500" dirty="0"/>
              <a:t> dirigidos, por ende no se aplica </a:t>
            </a:r>
            <a:r>
              <a:rPr lang="es-ES" sz="1500" dirty="0" err="1"/>
              <a:t>indegree</a:t>
            </a:r>
            <a:r>
              <a:rPr lang="es-ES" sz="1500" dirty="0"/>
              <a:t> y </a:t>
            </a:r>
            <a:r>
              <a:rPr lang="es-ES" sz="1500" dirty="0" err="1"/>
              <a:t>outdegree</a:t>
            </a:r>
            <a:r>
              <a:rPr lang="es-ES" sz="1500" dirty="0"/>
              <a:t>, solo se trabaja </a:t>
            </a:r>
            <a:r>
              <a:rPr lang="es-ES" sz="1500" dirty="0" err="1"/>
              <a:t>degree</a:t>
            </a:r>
            <a:r>
              <a:rPr lang="es-ES" sz="1500" dirty="0"/>
              <a:t> ya que no son dirigidos.</a:t>
            </a:r>
          </a:p>
          <a:p>
            <a:pPr algn="just"/>
            <a:endParaRPr lang="es-ES" sz="1500" dirty="0"/>
          </a:p>
          <a:p>
            <a:pPr marL="457200" indent="-457200" algn="just">
              <a:buFont typeface="Arial" panose="020B0604020202020204" pitchFamily="34" charset="0"/>
              <a:buChar char="•"/>
            </a:pPr>
            <a:r>
              <a:rPr lang="es-ES" sz="1500" dirty="0"/>
              <a:t>Sabiendo lo anterior se construye una lista de "</a:t>
            </a:r>
            <a:r>
              <a:rPr lang="es-ES" sz="1500" dirty="0" err="1"/>
              <a:t>edges</a:t>
            </a:r>
            <a:r>
              <a:rPr lang="es-ES" sz="1500" dirty="0"/>
              <a:t>" y "</a:t>
            </a:r>
            <a:r>
              <a:rPr lang="es-ES" sz="1500" dirty="0" err="1"/>
              <a:t>degrees</a:t>
            </a:r>
            <a:r>
              <a:rPr lang="es-ES" sz="1500" dirty="0"/>
              <a:t>", y se realiza una comparación según lo que el problema plantea, para agregarlo a una cola que se crea para poder verificar los siguientes casos, que son 2: Cada vez, se elimina los nodos hoja actuales, los nodos de la izquierda tienen 2 casos: (</a:t>
            </a:r>
            <a:r>
              <a:rPr lang="es-ES" sz="1500" dirty="0" err="1"/>
              <a:t>root</a:t>
            </a:r>
            <a:r>
              <a:rPr lang="es-ES" sz="1500" dirty="0"/>
              <a:t> = </a:t>
            </a:r>
            <a:r>
              <a:rPr lang="es-ES" sz="1500" dirty="0" err="1"/>
              <a:t>raiz</a:t>
            </a:r>
            <a:r>
              <a:rPr lang="es-ES" sz="1500" dirty="0"/>
              <a:t>)	</a:t>
            </a:r>
          </a:p>
          <a:p>
            <a:r>
              <a:rPr lang="es-ES" sz="1500" dirty="0"/>
              <a:t>	1) solo </a:t>
            </a:r>
            <a:r>
              <a:rPr lang="es-ES" sz="1500" dirty="0" err="1"/>
              <a:t>root</a:t>
            </a:r>
            <a:r>
              <a:rPr lang="es-ES" sz="1500" dirty="0"/>
              <a:t>.	</a:t>
            </a:r>
          </a:p>
          <a:p>
            <a:r>
              <a:rPr lang="es-ES" sz="1500" dirty="0"/>
              <a:t>	2) 2 nodos conectados por un "</a:t>
            </a:r>
            <a:r>
              <a:rPr lang="es-ES" sz="1500" dirty="0" err="1"/>
              <a:t>edge</a:t>
            </a:r>
            <a:r>
              <a:rPr lang="es-ES" sz="1500" dirty="0"/>
              <a:t>", ambos pueden ser </a:t>
            </a:r>
            <a:r>
              <a:rPr lang="es-ES" sz="1500" dirty="0" err="1"/>
              <a:t>root</a:t>
            </a:r>
            <a:r>
              <a:rPr lang="es-ES" sz="1500" dirty="0"/>
              <a:t>.</a:t>
            </a:r>
          </a:p>
        </p:txBody>
      </p:sp>
    </p:spTree>
    <p:extLst>
      <p:ext uri="{BB962C8B-B14F-4D97-AF65-F5344CB8AC3E}">
        <p14:creationId xmlns:p14="http://schemas.microsoft.com/office/powerpoint/2010/main" val="334875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3899" y="377949"/>
            <a:ext cx="10360501" cy="1223963"/>
          </a:xfrm>
        </p:spPr>
        <p:txBody>
          <a:bodyPr/>
          <a:lstStyle/>
          <a:p>
            <a:r>
              <a:rPr lang="es-CO" dirty="0"/>
              <a:t>Estrategia de solución…</a:t>
            </a:r>
          </a:p>
        </p:txBody>
      </p:sp>
      <p:sp>
        <p:nvSpPr>
          <p:cNvPr id="5" name="CuadroTexto 4"/>
          <p:cNvSpPr txBox="1"/>
          <p:nvPr/>
        </p:nvSpPr>
        <p:spPr>
          <a:xfrm>
            <a:off x="1199594" y="1628800"/>
            <a:ext cx="10009112" cy="2246769"/>
          </a:xfrm>
          <a:prstGeom prst="rect">
            <a:avLst/>
          </a:prstGeom>
          <a:noFill/>
        </p:spPr>
        <p:txBody>
          <a:bodyPr wrap="square" rtlCol="0">
            <a:spAutoFit/>
          </a:bodyPr>
          <a:lstStyle/>
          <a:p>
            <a:pPr marL="457200" indent="-457200" algn="just">
              <a:buFont typeface="Arial" panose="020B0604020202020204" pitchFamily="34" charset="0"/>
              <a:buChar char="•"/>
            </a:pPr>
            <a:r>
              <a:rPr lang="es-ES" sz="2000" dirty="0"/>
              <a:t>Ahora se tendrá en cuenta si la cola esta vacía, se hace algo similar al ordenamiento en grafos que es conocido como "</a:t>
            </a:r>
            <a:r>
              <a:rPr lang="es-ES" sz="2000" dirty="0" err="1"/>
              <a:t>topological</a:t>
            </a:r>
            <a:r>
              <a:rPr lang="es-ES" sz="2000" dirty="0"/>
              <a:t> </a:t>
            </a:r>
            <a:r>
              <a:rPr lang="es-ES" sz="2000" dirty="0" err="1"/>
              <a:t>sort</a:t>
            </a:r>
            <a:r>
              <a:rPr lang="es-ES" sz="2000" dirty="0"/>
              <a:t>“.Pero para este necesitamos las conexiones a las cuales llamaremos vecinos he iremos recorriendo, ya que en cada iteración trabajaremos con el primer elemento que entro a la cola, y lo iremos descolando (</a:t>
            </a:r>
            <a:r>
              <a:rPr lang="es-ES" sz="2000" dirty="0" err="1"/>
              <a:t>poll</a:t>
            </a:r>
            <a:r>
              <a:rPr lang="es-ES" sz="2000" dirty="0"/>
              <a:t>).</a:t>
            </a:r>
          </a:p>
          <a:p>
            <a:pPr marL="457200" indent="-457200" algn="just">
              <a:buFont typeface="Arial" panose="020B0604020202020204" pitchFamily="34" charset="0"/>
              <a:buChar char="•"/>
            </a:pPr>
            <a:endParaRPr lang="es-ES" sz="2000" dirty="0"/>
          </a:p>
          <a:p>
            <a:pPr marL="457200" indent="-457200" algn="just">
              <a:buFont typeface="Arial" panose="020B0604020202020204" pitchFamily="34" charset="0"/>
              <a:buChar char="•"/>
            </a:pPr>
            <a:r>
              <a:rPr lang="es-ES" sz="2000" dirty="0"/>
              <a:t>Finalmente ya se podrá obtener en la lista que creamos al principio el resultado, y esto será lo que se retorne en el método.</a:t>
            </a:r>
          </a:p>
        </p:txBody>
      </p:sp>
    </p:spTree>
    <p:extLst>
      <p:ext uri="{BB962C8B-B14F-4D97-AF65-F5344CB8AC3E}">
        <p14:creationId xmlns:p14="http://schemas.microsoft.com/office/powerpoint/2010/main" val="62875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9796" y="98070"/>
            <a:ext cx="9402274" cy="1400530"/>
          </a:xfrm>
        </p:spPr>
        <p:txBody>
          <a:bodyPr>
            <a:normAutofit/>
          </a:bodyPr>
          <a:lstStyle/>
          <a:p>
            <a:r>
              <a:rPr lang="es-CO" dirty="0"/>
              <a:t>Problema 5</a:t>
            </a:r>
            <a:br>
              <a:rPr lang="es-CO" dirty="0"/>
            </a:br>
            <a:r>
              <a:rPr lang="es-CO" sz="2000" dirty="0"/>
              <a:t>https://leetcode.com/problems/find-a-corresponding-node-of-a-binary-tree-in-a-clone-of-that-tree/</a:t>
            </a:r>
          </a:p>
        </p:txBody>
      </p:sp>
      <p:pic>
        <p:nvPicPr>
          <p:cNvPr id="4" name="Imagen 3"/>
          <p:cNvPicPr>
            <a:picLocks noChangeAspect="1"/>
          </p:cNvPicPr>
          <p:nvPr/>
        </p:nvPicPr>
        <p:blipFill>
          <a:blip r:embed="rId2"/>
          <a:stretch>
            <a:fillRect/>
          </a:stretch>
        </p:blipFill>
        <p:spPr>
          <a:xfrm>
            <a:off x="3877302" y="1498600"/>
            <a:ext cx="5043661" cy="503108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83120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161" y="414342"/>
            <a:ext cx="10360501" cy="1223963"/>
          </a:xfrm>
        </p:spPr>
        <p:txBody>
          <a:bodyPr rtlCol="0"/>
          <a:lstStyle/>
          <a:p>
            <a:pPr rtl="0"/>
            <a:r>
              <a:rPr lang="es-ES" dirty="0"/>
              <a:t>Explicación gráfica</a:t>
            </a:r>
          </a:p>
        </p:txBody>
      </p:sp>
      <p:sp>
        <p:nvSpPr>
          <p:cNvPr id="8" name="Rectángulo 7"/>
          <p:cNvSpPr/>
          <p:nvPr/>
        </p:nvSpPr>
        <p:spPr>
          <a:xfrm>
            <a:off x="981845" y="1124744"/>
            <a:ext cx="4752528" cy="1366528"/>
          </a:xfrm>
          <a:prstGeom prst="rect">
            <a:avLst/>
          </a:prstGeom>
        </p:spPr>
        <p:txBody>
          <a:bodyPr wrap="square">
            <a:spAutoFit/>
          </a:bodyPr>
          <a:lstStyle/>
          <a:p>
            <a:pPr>
              <a:lnSpc>
                <a:spcPct val="115000"/>
              </a:lnSpc>
              <a:spcAft>
                <a:spcPts val="0"/>
              </a:spcAft>
            </a:pPr>
            <a:r>
              <a:rPr lang="es-ES" dirty="0">
                <a:latin typeface="Arial" panose="020B0604020202020204" pitchFamily="34" charset="0"/>
                <a:ea typeface="Arial" panose="020B0604020202020204" pitchFamily="34" charset="0"/>
              </a:rPr>
              <a:t>Target : </a:t>
            </a:r>
            <a:r>
              <a:rPr lang="es-ES" dirty="0">
                <a:solidFill>
                  <a:srgbClr val="00FF00"/>
                </a:solidFill>
                <a:latin typeface="Arial" panose="020B0604020202020204" pitchFamily="34" charset="0"/>
                <a:ea typeface="Arial" panose="020B0604020202020204" pitchFamily="34" charset="0"/>
              </a:rPr>
              <a:t>color verde</a:t>
            </a:r>
            <a:r>
              <a:rPr lang="es-ES" dirty="0">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a:p>
            <a:pPr>
              <a:lnSpc>
                <a:spcPct val="115000"/>
              </a:lnSpc>
              <a:spcAft>
                <a:spcPts val="0"/>
              </a:spcAft>
            </a:pPr>
            <a:r>
              <a:rPr lang="es-ES" dirty="0">
                <a:latin typeface="Arial" panose="020B0604020202020204" pitchFamily="34" charset="0"/>
                <a:ea typeface="Arial" panose="020B0604020202020204" pitchFamily="34" charset="0"/>
              </a:rPr>
              <a:t>Nodo auxiliar : </a:t>
            </a:r>
            <a:r>
              <a:rPr lang="es-ES" dirty="0">
                <a:solidFill>
                  <a:srgbClr val="FF9900"/>
                </a:solidFill>
                <a:latin typeface="Arial" panose="020B0604020202020204" pitchFamily="34" charset="0"/>
                <a:ea typeface="Arial" panose="020B0604020202020204" pitchFamily="34" charset="0"/>
              </a:rPr>
              <a:t>color naranja</a:t>
            </a:r>
            <a:endParaRPr lang="es-CO" dirty="0">
              <a:latin typeface="Arial" panose="020B0604020202020204" pitchFamily="34" charset="0"/>
              <a:ea typeface="Arial" panose="020B0604020202020204" pitchFamily="34" charset="0"/>
            </a:endParaRPr>
          </a:p>
          <a:p>
            <a:pPr>
              <a:lnSpc>
                <a:spcPct val="115000"/>
              </a:lnSpc>
              <a:spcAft>
                <a:spcPts val="0"/>
              </a:spcAft>
            </a:pPr>
            <a:r>
              <a:rPr lang="es-ES" dirty="0">
                <a:latin typeface="Arial" panose="020B0604020202020204" pitchFamily="34" charset="0"/>
                <a:ea typeface="Arial" panose="020B0604020202020204" pitchFamily="34" charset="0"/>
              </a:rPr>
              <a:t>Nodos recorridos:</a:t>
            </a:r>
            <a:r>
              <a:rPr lang="es-ES" dirty="0">
                <a:solidFill>
                  <a:srgbClr val="FF9900"/>
                </a:solidFill>
                <a:latin typeface="Arial" panose="020B0604020202020204" pitchFamily="34" charset="0"/>
                <a:ea typeface="Arial" panose="020B0604020202020204" pitchFamily="34" charset="0"/>
              </a:rPr>
              <a:t> </a:t>
            </a:r>
            <a:r>
              <a:rPr lang="es-ES" dirty="0">
                <a:solidFill>
                  <a:srgbClr val="FFFF00"/>
                </a:solidFill>
                <a:latin typeface="Arial" panose="020B0604020202020204" pitchFamily="34" charset="0"/>
                <a:ea typeface="Arial" panose="020B0604020202020204" pitchFamily="34" charset="0"/>
              </a:rPr>
              <a:t>color amarillo</a:t>
            </a:r>
            <a:endParaRPr lang="es-CO" dirty="0">
              <a:latin typeface="Arial" panose="020B0604020202020204" pitchFamily="34" charset="0"/>
              <a:ea typeface="Arial" panose="020B0604020202020204" pitchFamily="34" charset="0"/>
            </a:endParaRPr>
          </a:p>
        </p:txBody>
      </p:sp>
      <p:pic>
        <p:nvPicPr>
          <p:cNvPr id="9" name="Imagen 8"/>
          <p:cNvPicPr>
            <a:picLocks noChangeAspect="1"/>
          </p:cNvPicPr>
          <p:nvPr/>
        </p:nvPicPr>
        <p:blipFill>
          <a:blip r:embed="rId3"/>
          <a:stretch>
            <a:fillRect/>
          </a:stretch>
        </p:blipFill>
        <p:spPr>
          <a:xfrm>
            <a:off x="956859" y="2852936"/>
            <a:ext cx="4429297" cy="2839399"/>
          </a:xfrm>
          <a:prstGeom prst="rect">
            <a:avLst/>
          </a:prstGeom>
        </p:spPr>
      </p:pic>
      <p:sp>
        <p:nvSpPr>
          <p:cNvPr id="10" name="Flecha derecha 9"/>
          <p:cNvSpPr/>
          <p:nvPr/>
        </p:nvSpPr>
        <p:spPr>
          <a:xfrm>
            <a:off x="5662364" y="3696571"/>
            <a:ext cx="1224136"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11" name="Imagen 10"/>
          <p:cNvPicPr>
            <a:picLocks noChangeAspect="1"/>
          </p:cNvPicPr>
          <p:nvPr/>
        </p:nvPicPr>
        <p:blipFill>
          <a:blip r:embed="rId4"/>
          <a:stretch>
            <a:fillRect/>
          </a:stretch>
        </p:blipFill>
        <p:spPr>
          <a:xfrm>
            <a:off x="7162708" y="2853885"/>
            <a:ext cx="4229100" cy="2838450"/>
          </a:xfrm>
          <a:prstGeom prst="rect">
            <a:avLst/>
          </a:prstGeom>
        </p:spPr>
      </p:pic>
    </p:spTree>
    <p:extLst>
      <p:ext uri="{BB962C8B-B14F-4D97-AF65-F5344CB8AC3E}">
        <p14:creationId xmlns:p14="http://schemas.microsoft.com/office/powerpoint/2010/main" val="414001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053852" y="476672"/>
            <a:ext cx="3744416" cy="2204789"/>
          </a:xfrm>
          <a:prstGeom prst="rect">
            <a:avLst/>
          </a:prstGeom>
        </p:spPr>
      </p:pic>
      <p:sp>
        <p:nvSpPr>
          <p:cNvPr id="6" name="Flecha derecha 5"/>
          <p:cNvSpPr/>
          <p:nvPr/>
        </p:nvSpPr>
        <p:spPr>
          <a:xfrm>
            <a:off x="5230316" y="1111014"/>
            <a:ext cx="864096"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7" name="Imagen 6"/>
          <p:cNvPicPr>
            <a:picLocks noChangeAspect="1"/>
          </p:cNvPicPr>
          <p:nvPr/>
        </p:nvPicPr>
        <p:blipFill>
          <a:blip r:embed="rId3"/>
          <a:stretch>
            <a:fillRect/>
          </a:stretch>
        </p:blipFill>
        <p:spPr>
          <a:xfrm>
            <a:off x="6526460" y="259201"/>
            <a:ext cx="4684762" cy="2639730"/>
          </a:xfrm>
          <a:prstGeom prst="rect">
            <a:avLst/>
          </a:prstGeom>
        </p:spPr>
      </p:pic>
      <p:sp>
        <p:nvSpPr>
          <p:cNvPr id="8" name="Flecha abajo 7"/>
          <p:cNvSpPr/>
          <p:nvPr/>
        </p:nvSpPr>
        <p:spPr>
          <a:xfrm>
            <a:off x="8470676" y="3068960"/>
            <a:ext cx="792088"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9" name="Imagen 8"/>
          <p:cNvPicPr>
            <a:picLocks noChangeAspect="1"/>
          </p:cNvPicPr>
          <p:nvPr/>
        </p:nvPicPr>
        <p:blipFill>
          <a:blip r:embed="rId4"/>
          <a:stretch>
            <a:fillRect/>
          </a:stretch>
        </p:blipFill>
        <p:spPr>
          <a:xfrm>
            <a:off x="6604169" y="4088727"/>
            <a:ext cx="4525102" cy="2513062"/>
          </a:xfrm>
          <a:prstGeom prst="rect">
            <a:avLst/>
          </a:prstGeom>
        </p:spPr>
      </p:pic>
      <p:sp>
        <p:nvSpPr>
          <p:cNvPr id="10" name="Flecha derecha 9"/>
          <p:cNvSpPr/>
          <p:nvPr/>
        </p:nvSpPr>
        <p:spPr>
          <a:xfrm rot="10800000">
            <a:off x="5374332" y="4877206"/>
            <a:ext cx="864096"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11" name="Imagen 10"/>
          <p:cNvPicPr>
            <a:picLocks noChangeAspect="1"/>
          </p:cNvPicPr>
          <p:nvPr/>
        </p:nvPicPr>
        <p:blipFill>
          <a:blip r:embed="rId5"/>
          <a:stretch>
            <a:fillRect/>
          </a:stretch>
        </p:blipFill>
        <p:spPr>
          <a:xfrm>
            <a:off x="261764" y="4243210"/>
            <a:ext cx="4968552" cy="2204095"/>
          </a:xfrm>
          <a:prstGeom prst="rect">
            <a:avLst/>
          </a:prstGeom>
        </p:spPr>
      </p:pic>
    </p:spTree>
    <p:extLst>
      <p:ext uri="{BB962C8B-B14F-4D97-AF65-F5344CB8AC3E}">
        <p14:creationId xmlns:p14="http://schemas.microsoft.com/office/powerpoint/2010/main" val="115871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05781" y="476672"/>
            <a:ext cx="4896544" cy="2736304"/>
          </a:xfrm>
          <a:prstGeom prst="rect">
            <a:avLst/>
          </a:prstGeom>
        </p:spPr>
      </p:pic>
      <p:sp>
        <p:nvSpPr>
          <p:cNvPr id="6" name="Flecha derecha 5"/>
          <p:cNvSpPr/>
          <p:nvPr/>
        </p:nvSpPr>
        <p:spPr>
          <a:xfrm rot="5400000">
            <a:off x="2476010" y="3302987"/>
            <a:ext cx="756084" cy="828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7" name="Imagen 6"/>
          <p:cNvPicPr>
            <a:picLocks noChangeAspect="1"/>
          </p:cNvPicPr>
          <p:nvPr/>
        </p:nvPicPr>
        <p:blipFill>
          <a:blip r:embed="rId3"/>
          <a:stretch>
            <a:fillRect/>
          </a:stretch>
        </p:blipFill>
        <p:spPr>
          <a:xfrm>
            <a:off x="242942" y="4221088"/>
            <a:ext cx="6408712" cy="2343150"/>
          </a:xfrm>
          <a:prstGeom prst="rect">
            <a:avLst/>
          </a:prstGeom>
        </p:spPr>
      </p:pic>
      <p:sp>
        <p:nvSpPr>
          <p:cNvPr id="8" name="Flecha derecha 7"/>
          <p:cNvSpPr/>
          <p:nvPr/>
        </p:nvSpPr>
        <p:spPr>
          <a:xfrm rot="18987517">
            <a:off x="6642822" y="3436084"/>
            <a:ext cx="1080120" cy="666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9" name="Imagen 8"/>
          <p:cNvPicPr>
            <a:picLocks noChangeAspect="1"/>
          </p:cNvPicPr>
          <p:nvPr/>
        </p:nvPicPr>
        <p:blipFill>
          <a:blip r:embed="rId4"/>
          <a:stretch>
            <a:fillRect/>
          </a:stretch>
        </p:blipFill>
        <p:spPr>
          <a:xfrm>
            <a:off x="6454452" y="458669"/>
            <a:ext cx="4997679" cy="2754307"/>
          </a:xfrm>
          <a:prstGeom prst="rect">
            <a:avLst/>
          </a:prstGeom>
        </p:spPr>
      </p:pic>
    </p:spTree>
    <p:extLst>
      <p:ext uri="{BB962C8B-B14F-4D97-AF65-F5344CB8AC3E}">
        <p14:creationId xmlns:p14="http://schemas.microsoft.com/office/powerpoint/2010/main" val="11448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7828" y="44624"/>
            <a:ext cx="10360501" cy="1223963"/>
          </a:xfrm>
        </p:spPr>
        <p:txBody>
          <a:bodyPr>
            <a:normAutofit/>
          </a:bodyPr>
          <a:lstStyle/>
          <a:p>
            <a:r>
              <a:rPr lang="es-CO" dirty="0"/>
              <a:t>Problema 1 </a:t>
            </a:r>
            <a:br>
              <a:rPr lang="es-CO" dirty="0"/>
            </a:br>
            <a:r>
              <a:rPr lang="es-CO" sz="1800" dirty="0"/>
              <a:t>https://leetcode.com/problems/complete-binary-tree-inserter/</a:t>
            </a:r>
          </a:p>
        </p:txBody>
      </p:sp>
      <p:pic>
        <p:nvPicPr>
          <p:cNvPr id="5" name="Imagen 4"/>
          <p:cNvPicPr>
            <a:picLocks noChangeAspect="1"/>
          </p:cNvPicPr>
          <p:nvPr/>
        </p:nvPicPr>
        <p:blipFill>
          <a:blip r:embed="rId2"/>
          <a:stretch>
            <a:fillRect/>
          </a:stretch>
        </p:blipFill>
        <p:spPr>
          <a:xfrm>
            <a:off x="2201654" y="1412776"/>
            <a:ext cx="7632848" cy="510977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8768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05780" y="260648"/>
            <a:ext cx="3834668" cy="2808312"/>
          </a:xfrm>
          <a:prstGeom prst="rect">
            <a:avLst/>
          </a:prstGeom>
        </p:spPr>
      </p:pic>
      <p:sp>
        <p:nvSpPr>
          <p:cNvPr id="6" name="Flecha derecha 5"/>
          <p:cNvSpPr/>
          <p:nvPr/>
        </p:nvSpPr>
        <p:spPr>
          <a:xfrm>
            <a:off x="4582244" y="1304764"/>
            <a:ext cx="864096"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7" name="Imagen 6"/>
          <p:cNvPicPr>
            <a:picLocks noChangeAspect="1"/>
          </p:cNvPicPr>
          <p:nvPr/>
        </p:nvPicPr>
        <p:blipFill>
          <a:blip r:embed="rId3"/>
          <a:stretch>
            <a:fillRect/>
          </a:stretch>
        </p:blipFill>
        <p:spPr>
          <a:xfrm>
            <a:off x="6238428" y="260648"/>
            <a:ext cx="5457571" cy="2844552"/>
          </a:xfrm>
          <a:prstGeom prst="rect">
            <a:avLst/>
          </a:prstGeom>
        </p:spPr>
      </p:pic>
      <p:sp>
        <p:nvSpPr>
          <p:cNvPr id="8" name="Flecha derecha 7"/>
          <p:cNvSpPr/>
          <p:nvPr/>
        </p:nvSpPr>
        <p:spPr>
          <a:xfrm rot="5400000">
            <a:off x="8571168" y="3303104"/>
            <a:ext cx="792088"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pic>
        <p:nvPicPr>
          <p:cNvPr id="9" name="Imagen 8"/>
          <p:cNvPicPr>
            <a:picLocks noChangeAspect="1"/>
          </p:cNvPicPr>
          <p:nvPr/>
        </p:nvPicPr>
        <p:blipFill>
          <a:blip r:embed="rId4"/>
          <a:stretch>
            <a:fillRect/>
          </a:stretch>
        </p:blipFill>
        <p:spPr>
          <a:xfrm>
            <a:off x="6683307" y="4271259"/>
            <a:ext cx="4567809" cy="2358380"/>
          </a:xfrm>
          <a:prstGeom prst="rect">
            <a:avLst/>
          </a:prstGeom>
        </p:spPr>
      </p:pic>
    </p:spTree>
    <p:extLst>
      <p:ext uri="{BB962C8B-B14F-4D97-AF65-F5344CB8AC3E}">
        <p14:creationId xmlns:p14="http://schemas.microsoft.com/office/powerpoint/2010/main" val="73354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8881" y="-7960"/>
            <a:ext cx="10360501" cy="1223963"/>
          </a:xfrm>
        </p:spPr>
        <p:txBody>
          <a:bodyPr>
            <a:normAutofit/>
          </a:bodyPr>
          <a:lstStyle/>
          <a:p>
            <a:r>
              <a:rPr lang="es-CO" dirty="0"/>
              <a:t>Problema 6</a:t>
            </a:r>
            <a:br>
              <a:rPr lang="es-CO" dirty="0"/>
            </a:br>
            <a:r>
              <a:rPr lang="es-CO" sz="2000" dirty="0"/>
              <a:t>https://leetcode.com/problems/find-if-path-exists-in-graph/</a:t>
            </a:r>
          </a:p>
        </p:txBody>
      </p:sp>
      <p:pic>
        <p:nvPicPr>
          <p:cNvPr id="4" name="Imagen 3"/>
          <p:cNvPicPr>
            <a:picLocks noChangeAspect="1"/>
          </p:cNvPicPr>
          <p:nvPr/>
        </p:nvPicPr>
        <p:blipFill>
          <a:blip r:embed="rId2"/>
          <a:stretch>
            <a:fillRect/>
          </a:stretch>
        </p:blipFill>
        <p:spPr>
          <a:xfrm>
            <a:off x="3841297" y="1340768"/>
            <a:ext cx="5115668" cy="517307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40942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161" y="369654"/>
            <a:ext cx="10360501" cy="1223963"/>
          </a:xfrm>
        </p:spPr>
        <p:txBody>
          <a:bodyPr rtlCol="0"/>
          <a:lstStyle/>
          <a:p>
            <a:pPr rtl="0"/>
            <a:r>
              <a:rPr lang="es-ES" dirty="0"/>
              <a:t>Explicación gráfica</a:t>
            </a:r>
          </a:p>
        </p:txBody>
      </p:sp>
      <p:pic>
        <p:nvPicPr>
          <p:cNvPr id="5" name="Imagen 4"/>
          <p:cNvPicPr>
            <a:picLocks noChangeAspect="1"/>
          </p:cNvPicPr>
          <p:nvPr/>
        </p:nvPicPr>
        <p:blipFill>
          <a:blip r:embed="rId3"/>
          <a:stretch>
            <a:fillRect/>
          </a:stretch>
        </p:blipFill>
        <p:spPr>
          <a:xfrm>
            <a:off x="856319" y="1412776"/>
            <a:ext cx="10611549" cy="4463588"/>
          </a:xfrm>
          <a:prstGeom prst="rect">
            <a:avLst/>
          </a:prstGeom>
        </p:spPr>
      </p:pic>
    </p:spTree>
    <p:extLst>
      <p:ext uri="{BB962C8B-B14F-4D97-AF65-F5344CB8AC3E}">
        <p14:creationId xmlns:p14="http://schemas.microsoft.com/office/powerpoint/2010/main" val="97517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7102" y="620688"/>
            <a:ext cx="10360501" cy="1223963"/>
          </a:xfrm>
        </p:spPr>
        <p:txBody>
          <a:bodyPr/>
          <a:lstStyle/>
          <a:p>
            <a:r>
              <a:rPr lang="es-CO" dirty="0"/>
              <a:t>Estrategia de solución…</a:t>
            </a:r>
          </a:p>
        </p:txBody>
      </p:sp>
      <p:sp>
        <p:nvSpPr>
          <p:cNvPr id="5" name="CuadroTexto 4"/>
          <p:cNvSpPr txBox="1"/>
          <p:nvPr/>
        </p:nvSpPr>
        <p:spPr>
          <a:xfrm>
            <a:off x="1199594" y="1628800"/>
            <a:ext cx="10009112" cy="3785652"/>
          </a:xfrm>
          <a:prstGeom prst="rect">
            <a:avLst/>
          </a:prstGeom>
          <a:noFill/>
        </p:spPr>
        <p:txBody>
          <a:bodyPr wrap="square" rtlCol="0">
            <a:spAutoFit/>
          </a:bodyPr>
          <a:lstStyle/>
          <a:p>
            <a:pPr marL="457200" indent="-457200" algn="just">
              <a:buFont typeface="Arial" panose="020B0604020202020204" pitchFamily="34" charset="0"/>
              <a:buChar char="•"/>
            </a:pPr>
            <a:r>
              <a:rPr lang="es-ES" sz="1600" dirty="0"/>
              <a:t>Para resolver este ejercicio, trabajare con un arreglo de booleanos para poder hacer verificaciones, de si los valores se encuentran en el grafo.</a:t>
            </a:r>
          </a:p>
          <a:p>
            <a:pPr marL="457200" indent="-457200" algn="just">
              <a:buFont typeface="Arial" panose="020B0604020202020204" pitchFamily="34" charset="0"/>
              <a:buChar char="•"/>
            </a:pPr>
            <a:endParaRPr lang="es-ES" sz="1600" dirty="0"/>
          </a:p>
          <a:p>
            <a:pPr marL="457200" indent="-457200" algn="just">
              <a:buFont typeface="Arial" panose="020B0604020202020204" pitchFamily="34" charset="0"/>
              <a:buChar char="•"/>
            </a:pPr>
            <a:r>
              <a:rPr lang="es-ES" sz="1600" dirty="0"/>
              <a:t>Se usa el </a:t>
            </a:r>
            <a:r>
              <a:rPr lang="es-ES" sz="1600" dirty="0" err="1"/>
              <a:t>hashset</a:t>
            </a:r>
            <a:r>
              <a:rPr lang="es-ES" sz="1600" dirty="0"/>
              <a:t>, para poder aplicar el </a:t>
            </a:r>
            <a:r>
              <a:rPr lang="es-ES" sz="1600" dirty="0" err="1"/>
              <a:t>bfs</a:t>
            </a:r>
            <a:r>
              <a:rPr lang="es-ES" sz="1600" dirty="0"/>
              <a:t> y poder recorrer el grafo por los "</a:t>
            </a:r>
            <a:r>
              <a:rPr lang="es-ES" sz="1600" dirty="0" err="1"/>
              <a:t>edges</a:t>
            </a:r>
            <a:r>
              <a:rPr lang="es-ES" sz="1600" dirty="0"/>
              <a:t>" que son las conexiones que tiene un nodo a otros nodos en el grado.</a:t>
            </a:r>
          </a:p>
          <a:p>
            <a:pPr marL="457200" indent="-457200" algn="just">
              <a:buFont typeface="Arial" panose="020B0604020202020204" pitchFamily="34" charset="0"/>
              <a:buChar char="•"/>
            </a:pPr>
            <a:endParaRPr lang="es-ES" sz="1600" dirty="0"/>
          </a:p>
          <a:p>
            <a:pPr marL="457200" indent="-457200" algn="just">
              <a:buFont typeface="Arial" panose="020B0604020202020204" pitchFamily="34" charset="0"/>
              <a:buChar char="•"/>
            </a:pPr>
            <a:r>
              <a:rPr lang="es-ES" sz="1600" dirty="0" err="1"/>
              <a:t>Tambien</a:t>
            </a:r>
            <a:r>
              <a:rPr lang="es-ES" sz="1600" dirty="0"/>
              <a:t> se realiza la </a:t>
            </a:r>
            <a:r>
              <a:rPr lang="es-ES" sz="1600" dirty="0" err="1"/>
              <a:t>validacion</a:t>
            </a:r>
            <a:r>
              <a:rPr lang="es-ES" sz="1600" dirty="0"/>
              <a:t> si hay un enlace "</a:t>
            </a:r>
            <a:r>
              <a:rPr lang="es-ES" sz="1600" dirty="0" err="1"/>
              <a:t>edge</a:t>
            </a:r>
            <a:r>
              <a:rPr lang="es-ES" sz="1600" dirty="0"/>
              <a:t>" directo y este retorne de una vez true, ya que si existe el camino de ese nodo al nodo que especifica el problema, </a:t>
            </a:r>
            <a:r>
              <a:rPr lang="es-ES" sz="1600" dirty="0" err="1"/>
              <a:t>tambien</a:t>
            </a:r>
            <a:r>
              <a:rPr lang="es-ES" sz="1600" dirty="0"/>
              <a:t> se trabajara con colas, como en otros ejercicios que se usaron con anterioridad, y se apoyara con la cola para esto, cuando se recorra todo el grafo y se verifique que cada nodo fue recorrido, se </a:t>
            </a:r>
            <a:r>
              <a:rPr lang="es-ES" sz="1600" dirty="0" err="1"/>
              <a:t>imprimira</a:t>
            </a:r>
            <a:r>
              <a:rPr lang="es-ES" sz="1600" dirty="0"/>
              <a:t> si existe un camino desde el nodo inicial hasta el final (en el problema los llaman: </a:t>
            </a:r>
            <a:r>
              <a:rPr lang="es-ES" sz="1600" dirty="0" err="1"/>
              <a:t>Source</a:t>
            </a:r>
            <a:r>
              <a:rPr lang="es-ES" sz="1600" dirty="0"/>
              <a:t> and </a:t>
            </a:r>
            <a:r>
              <a:rPr lang="es-ES" sz="1600" dirty="0" err="1"/>
              <a:t>Destination</a:t>
            </a:r>
            <a:r>
              <a:rPr lang="es-ES" sz="1600" dirty="0"/>
              <a:t>), si se cumple que si </a:t>
            </a:r>
            <a:r>
              <a:rPr lang="es-ES" sz="1600" dirty="0" err="1"/>
              <a:t>estan</a:t>
            </a:r>
            <a:r>
              <a:rPr lang="es-ES" sz="1600" dirty="0"/>
              <a:t> conectados, este retornara true, de lo contrario false. Por eso es necesario recorrer todo el grafo y verificar si los nodos a los que el nodo "</a:t>
            </a:r>
            <a:r>
              <a:rPr lang="es-ES" sz="1600" dirty="0" err="1"/>
              <a:t>Source</a:t>
            </a:r>
            <a:r>
              <a:rPr lang="es-ES" sz="1600" dirty="0"/>
              <a:t>" apunta, (que estos son los vecinos) apuntan a otros nodos y estos otros nodos apuntan al "</a:t>
            </a:r>
            <a:r>
              <a:rPr lang="es-ES" sz="1600" dirty="0" err="1"/>
              <a:t>Destination</a:t>
            </a:r>
            <a:r>
              <a:rPr lang="es-ES" sz="1600" dirty="0"/>
              <a:t>".</a:t>
            </a:r>
          </a:p>
        </p:txBody>
      </p:sp>
    </p:spTree>
    <p:extLst>
      <p:ext uri="{BB962C8B-B14F-4D97-AF65-F5344CB8AC3E}">
        <p14:creationId xmlns:p14="http://schemas.microsoft.com/office/powerpoint/2010/main" val="23125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97868" y="332656"/>
            <a:ext cx="10360501" cy="1223963"/>
          </a:xfrm>
        </p:spPr>
        <p:txBody>
          <a:bodyPr/>
          <a:lstStyle/>
          <a:p>
            <a:r>
              <a:rPr lang="es-CO" dirty="0"/>
              <a:t>Código Implementado</a:t>
            </a:r>
          </a:p>
        </p:txBody>
      </p:sp>
      <p:pic>
        <p:nvPicPr>
          <p:cNvPr id="4" name="Imagen 3"/>
          <p:cNvPicPr>
            <a:picLocks noChangeAspect="1"/>
          </p:cNvPicPr>
          <p:nvPr/>
        </p:nvPicPr>
        <p:blipFill>
          <a:blip r:embed="rId2"/>
          <a:stretch>
            <a:fillRect/>
          </a:stretch>
        </p:blipFill>
        <p:spPr>
          <a:xfrm>
            <a:off x="4294212" y="1340768"/>
            <a:ext cx="4515322" cy="5083177"/>
          </a:xfrm>
          <a:prstGeom prst="rect">
            <a:avLst/>
          </a:prstGeom>
        </p:spPr>
      </p:pic>
    </p:spTree>
    <p:extLst>
      <p:ext uri="{BB962C8B-B14F-4D97-AF65-F5344CB8AC3E}">
        <p14:creationId xmlns:p14="http://schemas.microsoft.com/office/powerpoint/2010/main" val="393882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Problema 7</a:t>
            </a:r>
            <a:br>
              <a:rPr lang="es-CO" dirty="0"/>
            </a:br>
            <a:r>
              <a:rPr lang="es-CO" sz="1800" dirty="0"/>
              <a:t>https://leetcode.com/problems/relative-ranks/</a:t>
            </a:r>
          </a:p>
        </p:txBody>
      </p:sp>
      <p:pic>
        <p:nvPicPr>
          <p:cNvPr id="4" name="Imagen 3"/>
          <p:cNvPicPr>
            <a:picLocks noChangeAspect="1"/>
          </p:cNvPicPr>
          <p:nvPr/>
        </p:nvPicPr>
        <p:blipFill>
          <a:blip r:embed="rId2"/>
          <a:stretch>
            <a:fillRect/>
          </a:stretch>
        </p:blipFill>
        <p:spPr>
          <a:xfrm>
            <a:off x="2902593" y="1556792"/>
            <a:ext cx="6993079" cy="511993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58283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161" y="402641"/>
            <a:ext cx="10360501" cy="1223963"/>
          </a:xfrm>
        </p:spPr>
        <p:txBody>
          <a:bodyPr rtlCol="0"/>
          <a:lstStyle/>
          <a:p>
            <a:pPr rtl="0"/>
            <a:r>
              <a:rPr lang="es-ES" dirty="0"/>
              <a:t>Explicación gráfica</a:t>
            </a:r>
          </a:p>
        </p:txBody>
      </p:sp>
      <p:sp>
        <p:nvSpPr>
          <p:cNvPr id="8" name="Rectángulo 7"/>
          <p:cNvSpPr/>
          <p:nvPr/>
        </p:nvSpPr>
        <p:spPr>
          <a:xfrm>
            <a:off x="981845" y="1124744"/>
            <a:ext cx="4752528" cy="1366528"/>
          </a:xfrm>
          <a:prstGeom prst="rect">
            <a:avLst/>
          </a:prstGeom>
        </p:spPr>
        <p:txBody>
          <a:bodyPr wrap="square">
            <a:spAutoFit/>
          </a:bodyPr>
          <a:lstStyle/>
          <a:p>
            <a:pPr>
              <a:lnSpc>
                <a:spcPct val="115000"/>
              </a:lnSpc>
              <a:spcAft>
                <a:spcPts val="0"/>
              </a:spcAft>
            </a:pPr>
            <a:r>
              <a:rPr lang="es-ES" dirty="0">
                <a:latin typeface="Arial" panose="020B0604020202020204" pitchFamily="34" charset="0"/>
                <a:ea typeface="Arial" panose="020B0604020202020204" pitchFamily="34" charset="0"/>
              </a:rPr>
              <a:t>Target : </a:t>
            </a:r>
            <a:r>
              <a:rPr lang="es-ES" dirty="0">
                <a:solidFill>
                  <a:srgbClr val="00FF00"/>
                </a:solidFill>
                <a:latin typeface="Arial" panose="020B0604020202020204" pitchFamily="34" charset="0"/>
                <a:ea typeface="Arial" panose="020B0604020202020204" pitchFamily="34" charset="0"/>
              </a:rPr>
              <a:t>color verde</a:t>
            </a:r>
            <a:r>
              <a:rPr lang="es-ES" dirty="0">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a:p>
            <a:pPr>
              <a:lnSpc>
                <a:spcPct val="115000"/>
              </a:lnSpc>
              <a:spcAft>
                <a:spcPts val="0"/>
              </a:spcAft>
            </a:pPr>
            <a:r>
              <a:rPr lang="es-ES" dirty="0">
                <a:latin typeface="Arial" panose="020B0604020202020204" pitchFamily="34" charset="0"/>
                <a:ea typeface="Arial" panose="020B0604020202020204" pitchFamily="34" charset="0"/>
              </a:rPr>
              <a:t>Nodo auxiliar : </a:t>
            </a:r>
            <a:r>
              <a:rPr lang="es-ES" dirty="0">
                <a:solidFill>
                  <a:srgbClr val="FF9900"/>
                </a:solidFill>
                <a:latin typeface="Arial" panose="020B0604020202020204" pitchFamily="34" charset="0"/>
                <a:ea typeface="Arial" panose="020B0604020202020204" pitchFamily="34" charset="0"/>
              </a:rPr>
              <a:t>color naranja</a:t>
            </a:r>
            <a:endParaRPr lang="es-CO" dirty="0">
              <a:latin typeface="Arial" panose="020B0604020202020204" pitchFamily="34" charset="0"/>
              <a:ea typeface="Arial" panose="020B0604020202020204" pitchFamily="34" charset="0"/>
            </a:endParaRPr>
          </a:p>
          <a:p>
            <a:pPr>
              <a:lnSpc>
                <a:spcPct val="115000"/>
              </a:lnSpc>
              <a:spcAft>
                <a:spcPts val="0"/>
              </a:spcAft>
            </a:pPr>
            <a:r>
              <a:rPr lang="es-ES" dirty="0">
                <a:latin typeface="Arial" panose="020B0604020202020204" pitchFamily="34" charset="0"/>
                <a:ea typeface="Arial" panose="020B0604020202020204" pitchFamily="34" charset="0"/>
              </a:rPr>
              <a:t>Nodos recorridos:</a:t>
            </a:r>
            <a:r>
              <a:rPr lang="es-ES" dirty="0">
                <a:solidFill>
                  <a:srgbClr val="FF9900"/>
                </a:solidFill>
                <a:latin typeface="Arial" panose="020B0604020202020204" pitchFamily="34" charset="0"/>
                <a:ea typeface="Arial" panose="020B0604020202020204" pitchFamily="34" charset="0"/>
              </a:rPr>
              <a:t> </a:t>
            </a:r>
            <a:r>
              <a:rPr lang="es-ES" dirty="0">
                <a:solidFill>
                  <a:srgbClr val="FFFF00"/>
                </a:solidFill>
                <a:latin typeface="Arial" panose="020B0604020202020204" pitchFamily="34" charset="0"/>
                <a:ea typeface="Arial" panose="020B0604020202020204" pitchFamily="34" charset="0"/>
              </a:rPr>
              <a:t>color amarillo</a:t>
            </a:r>
            <a:endParaRPr lang="es-CO" dirty="0">
              <a:latin typeface="Arial" panose="020B0604020202020204" pitchFamily="34" charset="0"/>
              <a:ea typeface="Arial" panose="020B0604020202020204" pitchFamily="34" charset="0"/>
            </a:endParaRPr>
          </a:p>
        </p:txBody>
      </p:sp>
      <p:sp>
        <p:nvSpPr>
          <p:cNvPr id="10" name="Flecha derecha 9"/>
          <p:cNvSpPr/>
          <p:nvPr/>
        </p:nvSpPr>
        <p:spPr>
          <a:xfrm>
            <a:off x="5694042" y="3959641"/>
            <a:ext cx="936104" cy="740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3" name="Imagen 2"/>
          <p:cNvPicPr>
            <a:picLocks noChangeAspect="1"/>
          </p:cNvPicPr>
          <p:nvPr/>
        </p:nvPicPr>
        <p:blipFill>
          <a:blip r:embed="rId3"/>
          <a:stretch>
            <a:fillRect/>
          </a:stretch>
        </p:blipFill>
        <p:spPr>
          <a:xfrm>
            <a:off x="189756" y="3213375"/>
            <a:ext cx="5333975" cy="2118519"/>
          </a:xfrm>
          <a:prstGeom prst="rect">
            <a:avLst/>
          </a:prstGeom>
        </p:spPr>
      </p:pic>
      <p:pic>
        <p:nvPicPr>
          <p:cNvPr id="4" name="Imagen 3"/>
          <p:cNvPicPr>
            <a:picLocks noChangeAspect="1"/>
          </p:cNvPicPr>
          <p:nvPr/>
        </p:nvPicPr>
        <p:blipFill>
          <a:blip r:embed="rId4"/>
          <a:stretch>
            <a:fillRect/>
          </a:stretch>
        </p:blipFill>
        <p:spPr>
          <a:xfrm>
            <a:off x="6958508" y="3093920"/>
            <a:ext cx="4752528" cy="2357427"/>
          </a:xfrm>
          <a:prstGeom prst="rect">
            <a:avLst/>
          </a:prstGeom>
        </p:spPr>
      </p:pic>
    </p:spTree>
    <p:extLst>
      <p:ext uri="{BB962C8B-B14F-4D97-AF65-F5344CB8AC3E}">
        <p14:creationId xmlns:p14="http://schemas.microsoft.com/office/powerpoint/2010/main" val="341430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05780" y="404664"/>
            <a:ext cx="3600400" cy="2462481"/>
          </a:xfrm>
          <a:prstGeom prst="rect">
            <a:avLst/>
          </a:prstGeom>
        </p:spPr>
      </p:pic>
      <p:sp>
        <p:nvSpPr>
          <p:cNvPr id="6" name="Flecha derecha 5"/>
          <p:cNvSpPr/>
          <p:nvPr/>
        </p:nvSpPr>
        <p:spPr>
          <a:xfrm>
            <a:off x="4654252" y="1196752"/>
            <a:ext cx="1224136" cy="892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7" name="Imagen 6"/>
          <p:cNvPicPr>
            <a:picLocks noChangeAspect="1"/>
          </p:cNvPicPr>
          <p:nvPr/>
        </p:nvPicPr>
        <p:blipFill>
          <a:blip r:embed="rId3"/>
          <a:stretch>
            <a:fillRect/>
          </a:stretch>
        </p:blipFill>
        <p:spPr>
          <a:xfrm>
            <a:off x="6526460" y="188640"/>
            <a:ext cx="4401988" cy="3126479"/>
          </a:xfrm>
          <a:prstGeom prst="rect">
            <a:avLst/>
          </a:prstGeom>
        </p:spPr>
      </p:pic>
      <p:pic>
        <p:nvPicPr>
          <p:cNvPr id="8" name="Imagen 7"/>
          <p:cNvPicPr>
            <a:picLocks noChangeAspect="1"/>
          </p:cNvPicPr>
          <p:nvPr/>
        </p:nvPicPr>
        <p:blipFill>
          <a:blip r:embed="rId4"/>
          <a:stretch>
            <a:fillRect/>
          </a:stretch>
        </p:blipFill>
        <p:spPr>
          <a:xfrm>
            <a:off x="7287294" y="3302660"/>
            <a:ext cx="2880320" cy="1286367"/>
          </a:xfrm>
          <a:prstGeom prst="rect">
            <a:avLst/>
          </a:prstGeom>
        </p:spPr>
      </p:pic>
      <p:pic>
        <p:nvPicPr>
          <p:cNvPr id="10" name="Imagen 9"/>
          <p:cNvPicPr>
            <a:picLocks noChangeAspect="1"/>
          </p:cNvPicPr>
          <p:nvPr/>
        </p:nvPicPr>
        <p:blipFill>
          <a:blip r:embed="rId5"/>
          <a:stretch>
            <a:fillRect/>
          </a:stretch>
        </p:blipFill>
        <p:spPr>
          <a:xfrm rot="10800000">
            <a:off x="5374332" y="4725144"/>
            <a:ext cx="1255885" cy="957155"/>
          </a:xfrm>
          <a:prstGeom prst="rect">
            <a:avLst/>
          </a:prstGeom>
        </p:spPr>
      </p:pic>
      <p:pic>
        <p:nvPicPr>
          <p:cNvPr id="11" name="Imagen 10"/>
          <p:cNvPicPr>
            <a:picLocks noChangeAspect="1"/>
          </p:cNvPicPr>
          <p:nvPr/>
        </p:nvPicPr>
        <p:blipFill>
          <a:blip r:embed="rId6"/>
          <a:stretch>
            <a:fillRect/>
          </a:stretch>
        </p:blipFill>
        <p:spPr>
          <a:xfrm>
            <a:off x="817450" y="4311585"/>
            <a:ext cx="4176464" cy="1784274"/>
          </a:xfrm>
          <a:prstGeom prst="rect">
            <a:avLst/>
          </a:prstGeom>
        </p:spPr>
      </p:pic>
    </p:spTree>
    <p:extLst>
      <p:ext uri="{BB962C8B-B14F-4D97-AF65-F5344CB8AC3E}">
        <p14:creationId xmlns:p14="http://schemas.microsoft.com/office/powerpoint/2010/main" val="271782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053852" y="908720"/>
            <a:ext cx="3672408" cy="4320480"/>
          </a:xfrm>
          <a:prstGeom prst="rect">
            <a:avLst/>
          </a:prstGeom>
        </p:spPr>
      </p:pic>
      <p:sp>
        <p:nvSpPr>
          <p:cNvPr id="6" name="Flecha derecha 5"/>
          <p:cNvSpPr/>
          <p:nvPr/>
        </p:nvSpPr>
        <p:spPr>
          <a:xfrm>
            <a:off x="4942284" y="2744924"/>
            <a:ext cx="1008112"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pic>
        <p:nvPicPr>
          <p:cNvPr id="7" name="Imagen 6"/>
          <p:cNvPicPr>
            <a:picLocks noChangeAspect="1"/>
          </p:cNvPicPr>
          <p:nvPr/>
        </p:nvPicPr>
        <p:blipFill>
          <a:blip r:embed="rId3"/>
          <a:stretch>
            <a:fillRect/>
          </a:stretch>
        </p:blipFill>
        <p:spPr>
          <a:xfrm>
            <a:off x="6454452" y="353752"/>
            <a:ext cx="3488595" cy="6078488"/>
          </a:xfrm>
          <a:prstGeom prst="rect">
            <a:avLst/>
          </a:prstGeom>
        </p:spPr>
      </p:pic>
    </p:spTree>
    <p:extLst>
      <p:ext uri="{BB962C8B-B14F-4D97-AF65-F5344CB8AC3E}">
        <p14:creationId xmlns:p14="http://schemas.microsoft.com/office/powerpoint/2010/main" val="401683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Problema 8</a:t>
            </a:r>
            <a:br>
              <a:rPr lang="es-CO" dirty="0"/>
            </a:br>
            <a:r>
              <a:rPr lang="es-CO" sz="1800" dirty="0"/>
              <a:t>https://codeforces.com/problemset/problem/681/C</a:t>
            </a:r>
          </a:p>
        </p:txBody>
      </p:sp>
      <p:pic>
        <p:nvPicPr>
          <p:cNvPr id="4" name="Imagen 3"/>
          <p:cNvPicPr>
            <a:picLocks noChangeAspect="1"/>
          </p:cNvPicPr>
          <p:nvPr/>
        </p:nvPicPr>
        <p:blipFill>
          <a:blip r:embed="rId2"/>
          <a:stretch>
            <a:fillRect/>
          </a:stretch>
        </p:blipFill>
        <p:spPr>
          <a:xfrm>
            <a:off x="405780" y="1624215"/>
            <a:ext cx="5472608" cy="5079959"/>
          </a:xfrm>
          <a:prstGeom prst="rect">
            <a:avLst/>
          </a:prstGeom>
          <a:effectLst>
            <a:glow rad="228600">
              <a:schemeClr val="accent1">
                <a:satMod val="175000"/>
                <a:alpha val="40000"/>
              </a:schemeClr>
            </a:glow>
          </a:effectLst>
        </p:spPr>
      </p:pic>
      <p:pic>
        <p:nvPicPr>
          <p:cNvPr id="5" name="Imagen 4"/>
          <p:cNvPicPr>
            <a:picLocks noChangeAspect="1"/>
          </p:cNvPicPr>
          <p:nvPr/>
        </p:nvPicPr>
        <p:blipFill>
          <a:blip r:embed="rId3"/>
          <a:stretch>
            <a:fillRect/>
          </a:stretch>
        </p:blipFill>
        <p:spPr>
          <a:xfrm>
            <a:off x="6310436" y="1624216"/>
            <a:ext cx="5489297" cy="5079958"/>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69593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Explicación gráfica</a:t>
            </a:r>
          </a:p>
        </p:txBody>
      </p:sp>
      <p:pic>
        <p:nvPicPr>
          <p:cNvPr id="5" name="Imagen 4"/>
          <p:cNvPicPr>
            <a:picLocks noChangeAspect="1"/>
          </p:cNvPicPr>
          <p:nvPr/>
        </p:nvPicPr>
        <p:blipFill>
          <a:blip r:embed="rId3"/>
          <a:stretch>
            <a:fillRect/>
          </a:stretch>
        </p:blipFill>
        <p:spPr>
          <a:xfrm>
            <a:off x="2804520" y="1772816"/>
            <a:ext cx="7189226" cy="436934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75207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161" y="386457"/>
            <a:ext cx="10360501" cy="1223963"/>
          </a:xfrm>
        </p:spPr>
        <p:txBody>
          <a:bodyPr rtlCol="0"/>
          <a:lstStyle/>
          <a:p>
            <a:pPr rtl="0"/>
            <a:r>
              <a:rPr lang="es-ES" dirty="0"/>
              <a:t>Explicación gráfica</a:t>
            </a:r>
          </a:p>
        </p:txBody>
      </p:sp>
      <p:pic>
        <p:nvPicPr>
          <p:cNvPr id="5" name="Imagen 4"/>
          <p:cNvPicPr>
            <a:picLocks noChangeAspect="1"/>
          </p:cNvPicPr>
          <p:nvPr/>
        </p:nvPicPr>
        <p:blipFill>
          <a:blip r:embed="rId3"/>
          <a:stretch>
            <a:fillRect/>
          </a:stretch>
        </p:blipFill>
        <p:spPr>
          <a:xfrm>
            <a:off x="2566020" y="1628800"/>
            <a:ext cx="6463406" cy="4752528"/>
          </a:xfrm>
          <a:prstGeom prst="rect">
            <a:avLst/>
          </a:prstGeom>
        </p:spPr>
      </p:pic>
    </p:spTree>
    <p:extLst>
      <p:ext uri="{BB962C8B-B14F-4D97-AF65-F5344CB8AC3E}">
        <p14:creationId xmlns:p14="http://schemas.microsoft.com/office/powerpoint/2010/main" val="245138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6728" y="224557"/>
            <a:ext cx="10360501" cy="1223963"/>
          </a:xfrm>
        </p:spPr>
        <p:txBody>
          <a:bodyPr/>
          <a:lstStyle/>
          <a:p>
            <a:r>
              <a:rPr lang="es-CO" dirty="0"/>
              <a:t>Estrategia de solución…</a:t>
            </a:r>
          </a:p>
        </p:txBody>
      </p:sp>
      <p:sp>
        <p:nvSpPr>
          <p:cNvPr id="5" name="CuadroTexto 4"/>
          <p:cNvSpPr txBox="1"/>
          <p:nvPr/>
        </p:nvSpPr>
        <p:spPr>
          <a:xfrm>
            <a:off x="765820" y="836539"/>
            <a:ext cx="10009112" cy="5570756"/>
          </a:xfrm>
          <a:prstGeom prst="rect">
            <a:avLst/>
          </a:prstGeom>
          <a:noFill/>
        </p:spPr>
        <p:txBody>
          <a:bodyPr wrap="square" rtlCol="0">
            <a:spAutoFit/>
          </a:bodyPr>
          <a:lstStyle/>
          <a:p>
            <a:pPr algn="just"/>
            <a:r>
              <a:rPr lang="es-ES" sz="1600" dirty="0"/>
              <a:t>Este ejercicio maneja los montones binarios, que son un caso particular y sencillo de la estructura de datos Montículo, y está basada en un árbol binario balanceado, que puede verse como un árbol binario con dos restricciones adicionales: Propiedad de montículo.</a:t>
            </a:r>
          </a:p>
          <a:p>
            <a:pPr algn="just"/>
            <a:endParaRPr lang="es-ES" sz="1600" dirty="0"/>
          </a:p>
          <a:p>
            <a:pPr algn="just"/>
            <a:r>
              <a:rPr lang="es-ES" sz="1600" dirty="0"/>
              <a:t>Finalmente ya se podrá obtener en la lista que creamos al principio el resultado, y esto será lo que se retorne en el método.</a:t>
            </a:r>
          </a:p>
          <a:p>
            <a:pPr algn="just"/>
            <a:endParaRPr lang="es-ES" sz="1600" dirty="0"/>
          </a:p>
          <a:p>
            <a:pPr algn="just"/>
            <a:r>
              <a:rPr lang="es-ES" sz="1600" dirty="0"/>
              <a:t>En cualquier momento el montón contiene varios números enteros(posiblemente ninguno), algunos de ellos pueden ser iguales. COLA DE PRIORIDAD USANDO EL MONTÓN BINARIO.</a:t>
            </a:r>
          </a:p>
          <a:p>
            <a:pPr algn="just"/>
            <a:r>
              <a:rPr lang="es-ES" sz="1600" dirty="0" err="1"/>
              <a:t>Priority</a:t>
            </a:r>
            <a:r>
              <a:rPr lang="es-ES" sz="1600" dirty="0"/>
              <a:t> </a:t>
            </a:r>
            <a:r>
              <a:rPr lang="es-ES" sz="1600" dirty="0" err="1"/>
              <a:t>Queue</a:t>
            </a:r>
            <a:r>
              <a:rPr lang="es-ES" sz="1600" dirty="0"/>
              <a:t> es una extensión de la cola con las siguientes propiedades:</a:t>
            </a:r>
          </a:p>
          <a:p>
            <a:pPr algn="just"/>
            <a:endParaRPr lang="es-ES" sz="1600" dirty="0"/>
          </a:p>
          <a:p>
            <a:pPr algn="just"/>
            <a:r>
              <a:rPr lang="es-ES" sz="1600" dirty="0"/>
              <a:t>● Cada elemento tiene una prioridad asociada.● Un elemento con alta prioridad se quita de la cola antes que un elemento con baja prioridad.● Si dos elementos tienen la misma prioridad, se sirven según su orden ella cola. Un montón binario es un árbol binario con las siguientes propiedades:● Es un árbol completo . Esta propiedad de </a:t>
            </a:r>
            <a:r>
              <a:rPr lang="es-ES" sz="1600" dirty="0" err="1"/>
              <a:t>Binary</a:t>
            </a:r>
            <a:r>
              <a:rPr lang="es-ES" sz="1600" dirty="0"/>
              <a:t> </a:t>
            </a:r>
            <a:r>
              <a:rPr lang="es-ES" sz="1600" dirty="0" err="1"/>
              <a:t>Heap</a:t>
            </a:r>
            <a:r>
              <a:rPr lang="es-ES" sz="1600" dirty="0"/>
              <a:t> los hace adecuados para ser almacenados en una matriz .● Un montón binario es Min </a:t>
            </a:r>
            <a:r>
              <a:rPr lang="es-ES" sz="1600" dirty="0" err="1"/>
              <a:t>Heap</a:t>
            </a:r>
            <a:r>
              <a:rPr lang="es-ES" sz="1600" dirty="0"/>
              <a:t> o Max </a:t>
            </a:r>
            <a:r>
              <a:rPr lang="es-ES" sz="1600" dirty="0" err="1"/>
              <a:t>Heap</a:t>
            </a:r>
            <a:r>
              <a:rPr lang="es-ES" sz="1600" dirty="0"/>
              <a:t> .● En un montón binario mínimo , la clave en la raíz debe ser mínima entre todas las claves presentes en el montón binario. La misma propiedad deberse verdadera de forma recursiva para todos los nodos del árbol binario .● De manera similar, en un montón binario máximo , la clave en la raíz debe ser la máxima entre todas las claves presentes en el montón binario. La misma propiedad debe ser verdadera de forma recursiva para todos los nodos del árbol binario.</a:t>
            </a:r>
          </a:p>
          <a:p>
            <a:pPr algn="just"/>
            <a:endParaRPr lang="es-ES" sz="2000" dirty="0"/>
          </a:p>
        </p:txBody>
      </p:sp>
    </p:spTree>
    <p:extLst>
      <p:ext uri="{BB962C8B-B14F-4D97-AF65-F5344CB8AC3E}">
        <p14:creationId xmlns:p14="http://schemas.microsoft.com/office/powerpoint/2010/main" val="372212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3851" y="620688"/>
            <a:ext cx="10360501" cy="1223963"/>
          </a:xfrm>
        </p:spPr>
        <p:txBody>
          <a:bodyPr/>
          <a:lstStyle/>
          <a:p>
            <a:r>
              <a:rPr lang="es-CO" dirty="0"/>
              <a:t>Estrategia de solución…</a:t>
            </a:r>
          </a:p>
        </p:txBody>
      </p:sp>
      <p:sp>
        <p:nvSpPr>
          <p:cNvPr id="5" name="CuadroTexto 4"/>
          <p:cNvSpPr txBox="1"/>
          <p:nvPr/>
        </p:nvSpPr>
        <p:spPr>
          <a:xfrm>
            <a:off x="1229546" y="1484784"/>
            <a:ext cx="10009112" cy="4308872"/>
          </a:xfrm>
          <a:prstGeom prst="rect">
            <a:avLst/>
          </a:prstGeom>
          <a:noFill/>
        </p:spPr>
        <p:txBody>
          <a:bodyPr wrap="square" rtlCol="0">
            <a:spAutoFit/>
          </a:bodyPr>
          <a:lstStyle/>
          <a:p>
            <a:pPr algn="just"/>
            <a:r>
              <a:rPr lang="es-ES" sz="1600" dirty="0"/>
              <a:t>Explicación</a:t>
            </a:r>
          </a:p>
          <a:p>
            <a:pPr algn="just"/>
            <a:r>
              <a:rPr lang="es-ES" sz="1600" dirty="0"/>
              <a:t>La función que realiza este código es completar el número de instrucciones manteniendo la coherencia secuencialmente, de modo que no falte ninguna instrucción impidiendo la ejecución de todas las instrucciones.</a:t>
            </a:r>
          </a:p>
          <a:p>
            <a:pPr algn="just"/>
            <a:endParaRPr lang="es-ES" sz="1600" dirty="0"/>
          </a:p>
          <a:p>
            <a:pPr algn="just"/>
            <a:r>
              <a:rPr lang="es-ES" sz="1600" dirty="0"/>
              <a:t>Input</a:t>
            </a:r>
          </a:p>
          <a:p>
            <a:pPr algn="just"/>
            <a:r>
              <a:rPr lang="es-ES" sz="1600" dirty="0"/>
              <a:t>La primera línea contiene un número entero n ( 1 ≤ n ≤ 100 000 )</a:t>
            </a:r>
          </a:p>
          <a:p>
            <a:pPr algn="just"/>
            <a:r>
              <a:rPr lang="es-ES" sz="1600" dirty="0"/>
              <a:t>Las siguientes n líneas son las instrucciones a verificar en el orden en que </a:t>
            </a:r>
            <a:r>
              <a:rPr lang="es-ES" sz="1600" dirty="0" err="1"/>
              <a:t>seaplican</a:t>
            </a:r>
            <a:r>
              <a:rPr lang="es-ES" sz="1600" dirty="0"/>
              <a:t>. Se utiliza el formato descrito en la declaración. Todos los números en </a:t>
            </a:r>
            <a:r>
              <a:rPr lang="es-ES" sz="1600" dirty="0" err="1"/>
              <a:t>laentrada</a:t>
            </a:r>
            <a:r>
              <a:rPr lang="es-ES" sz="1600" dirty="0"/>
              <a:t> son números enteros que no excedan 10^9 por su valor absoluto.</a:t>
            </a:r>
          </a:p>
          <a:p>
            <a:pPr algn="just"/>
            <a:endParaRPr lang="es-ES" sz="1600" dirty="0"/>
          </a:p>
          <a:p>
            <a:pPr algn="just"/>
            <a:r>
              <a:rPr lang="es-ES" sz="1600" dirty="0"/>
              <a:t>Output</a:t>
            </a:r>
          </a:p>
          <a:p>
            <a:pPr algn="just"/>
            <a:r>
              <a:rPr lang="es-ES" sz="1600" dirty="0"/>
              <a:t>La primera línea de la salida debe contener un solo entero m : el número mínimo posible de registros en la secuencia modificada y completa de operaciones. Las próximas líneas deben contener la secuencia corregida de registros siguiendo el formato de la entrada (descrito en la declaración), uno por línea yen el orden en que se aplican. Todos los números en la salida deben ser números enteros que no excedan 10^9 por su valor absoluto</a:t>
            </a:r>
            <a:r>
              <a:rPr lang="es-ES" sz="1800" dirty="0"/>
              <a:t>.</a:t>
            </a:r>
            <a:endParaRPr lang="es-ES" sz="2000" dirty="0"/>
          </a:p>
        </p:txBody>
      </p:sp>
    </p:spTree>
    <p:extLst>
      <p:ext uri="{BB962C8B-B14F-4D97-AF65-F5344CB8AC3E}">
        <p14:creationId xmlns:p14="http://schemas.microsoft.com/office/powerpoint/2010/main" val="346708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Explicación más detallada…</a:t>
            </a:r>
          </a:p>
        </p:txBody>
      </p:sp>
      <p:sp>
        <p:nvSpPr>
          <p:cNvPr id="3" name="Marcador de contenido 2"/>
          <p:cNvSpPr>
            <a:spLocks noGrp="1"/>
          </p:cNvSpPr>
          <p:nvPr>
            <p:ph idx="1"/>
          </p:nvPr>
        </p:nvSpPr>
        <p:spPr>
          <a:xfrm>
            <a:off x="1218882" y="1916832"/>
            <a:ext cx="10360501" cy="4462272"/>
          </a:xfrm>
        </p:spPr>
        <p:txBody>
          <a:bodyPr>
            <a:noAutofit/>
          </a:bodyPr>
          <a:lstStyle/>
          <a:p>
            <a:r>
              <a:rPr lang="es-ES" sz="1700" dirty="0"/>
              <a:t>Se trabajara con una cola de prioridad, y un </a:t>
            </a:r>
            <a:r>
              <a:rPr lang="es-ES" sz="1700" dirty="0" err="1"/>
              <a:t>StringBuilder</a:t>
            </a:r>
            <a:r>
              <a:rPr lang="es-ES" sz="1700" dirty="0"/>
              <a:t>, en donde iremos agregando nuestras respuestas, ya que el problema nos manda varios datos que debemos ir hallando.</a:t>
            </a:r>
          </a:p>
          <a:p>
            <a:r>
              <a:rPr lang="es-ES" sz="1700" dirty="0"/>
              <a:t>A diferencia de </a:t>
            </a:r>
            <a:r>
              <a:rPr lang="es-ES" sz="1700" dirty="0" err="1"/>
              <a:t>leetcode</a:t>
            </a:r>
            <a:r>
              <a:rPr lang="es-ES" sz="1700" dirty="0"/>
              <a:t>, en </a:t>
            </a:r>
            <a:r>
              <a:rPr lang="es-ES" sz="1700" dirty="0" err="1"/>
              <a:t>codeforces</a:t>
            </a:r>
            <a:r>
              <a:rPr lang="es-ES" sz="1700" dirty="0"/>
              <a:t> toca realizar la lectura de datos, como en Training Center, y para esto el primer valor es la cantidad de </a:t>
            </a:r>
            <a:r>
              <a:rPr lang="es-ES" sz="1700" dirty="0" err="1"/>
              <a:t>lineas</a:t>
            </a:r>
            <a:r>
              <a:rPr lang="es-ES" sz="1700" dirty="0"/>
              <a:t> que se va a recibir.</a:t>
            </a:r>
          </a:p>
          <a:p>
            <a:r>
              <a:rPr lang="es-ES" sz="1700" dirty="0"/>
              <a:t>Realizo un </a:t>
            </a:r>
            <a:r>
              <a:rPr lang="es-ES" sz="1700" dirty="0" err="1"/>
              <a:t>Switch</a:t>
            </a:r>
            <a:r>
              <a:rPr lang="es-ES" sz="1700" dirty="0"/>
              <a:t> en donde se verificara el texto que se </a:t>
            </a:r>
            <a:r>
              <a:rPr lang="es-ES" sz="1700" dirty="0" err="1"/>
              <a:t>tendra</a:t>
            </a:r>
            <a:r>
              <a:rPr lang="es-ES" sz="1700" dirty="0"/>
              <a:t> en cuenta para realizar las operaciones, y esa </a:t>
            </a:r>
            <a:r>
              <a:rPr lang="es-ES" sz="1700" dirty="0" err="1"/>
              <a:t>informacion</a:t>
            </a:r>
            <a:r>
              <a:rPr lang="es-ES" sz="1700" dirty="0"/>
              <a:t> solo la tendremos en 1 variable tipo </a:t>
            </a:r>
            <a:r>
              <a:rPr lang="es-ES" sz="1700" dirty="0" err="1"/>
              <a:t>string</a:t>
            </a:r>
            <a:r>
              <a:rPr lang="es-ES" sz="1700" dirty="0"/>
              <a:t>, para poder hacer la validación de los casos que se plantean en el ejercicio, en cada caso se hace lo que el ejercicio pide, solo que de los 3 casos que hay, el caso mas complicado es el de </a:t>
            </a:r>
            <a:r>
              <a:rPr lang="es-ES" sz="1700" dirty="0" err="1"/>
              <a:t>getMin</a:t>
            </a:r>
            <a:r>
              <a:rPr lang="es-ES" sz="1700" dirty="0"/>
              <a:t>, este me puede generar mas datos de salida dependiendo de los valores que se hayan digitado, y en esta zona en donde se trabaja la cola de prioridad, porque de lo contrario solo se hubiera aplicado una cola.</a:t>
            </a:r>
          </a:p>
          <a:p>
            <a:r>
              <a:rPr lang="es-ES" sz="1700" dirty="0"/>
              <a:t>Por ultimo el </a:t>
            </a:r>
            <a:r>
              <a:rPr lang="es-ES" sz="1700" dirty="0" err="1"/>
              <a:t>StringBuilder</a:t>
            </a:r>
            <a:r>
              <a:rPr lang="es-ES" sz="1700" dirty="0"/>
              <a:t> </a:t>
            </a:r>
            <a:r>
              <a:rPr lang="es-ES" sz="1700" dirty="0" err="1"/>
              <a:t>sera</a:t>
            </a:r>
            <a:r>
              <a:rPr lang="es-ES" sz="1700" dirty="0"/>
              <a:t> lo q se imprima junto al contador que este aumenta </a:t>
            </a:r>
            <a:r>
              <a:rPr lang="es-ES" sz="1700" dirty="0" err="1"/>
              <a:t>deacuerdo</a:t>
            </a:r>
            <a:r>
              <a:rPr lang="es-ES" sz="1700" dirty="0"/>
              <a:t> a la cantidad de </a:t>
            </a:r>
            <a:r>
              <a:rPr lang="es-ES" sz="1700" dirty="0" err="1"/>
              <a:t>iteracion</a:t>
            </a:r>
            <a:r>
              <a:rPr lang="es-ES" sz="1700" dirty="0"/>
              <a:t> que requiera el caso que esta pidiendo.</a:t>
            </a:r>
            <a:endParaRPr lang="es-CO" sz="1700" dirty="0"/>
          </a:p>
        </p:txBody>
      </p:sp>
    </p:spTree>
    <p:extLst>
      <p:ext uri="{BB962C8B-B14F-4D97-AF65-F5344CB8AC3E}">
        <p14:creationId xmlns:p14="http://schemas.microsoft.com/office/powerpoint/2010/main" val="122404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0365" y="-50582"/>
            <a:ext cx="10360501" cy="1223963"/>
          </a:xfrm>
        </p:spPr>
        <p:txBody>
          <a:bodyPr/>
          <a:lstStyle/>
          <a:p>
            <a:r>
              <a:rPr lang="es-CO" dirty="0"/>
              <a:t>Código Implementado</a:t>
            </a:r>
          </a:p>
        </p:txBody>
      </p:sp>
      <p:pic>
        <p:nvPicPr>
          <p:cNvPr id="5" name="Imagen 4"/>
          <p:cNvPicPr>
            <a:picLocks noChangeAspect="1"/>
          </p:cNvPicPr>
          <p:nvPr/>
        </p:nvPicPr>
        <p:blipFill>
          <a:blip r:embed="rId2"/>
          <a:stretch>
            <a:fillRect/>
          </a:stretch>
        </p:blipFill>
        <p:spPr>
          <a:xfrm>
            <a:off x="405780" y="1340768"/>
            <a:ext cx="5000581" cy="5256584"/>
          </a:xfrm>
          <a:prstGeom prst="rect">
            <a:avLst/>
          </a:prstGeom>
          <a:effectLst>
            <a:glow rad="228600">
              <a:schemeClr val="accent1">
                <a:satMod val="175000"/>
                <a:alpha val="40000"/>
              </a:schemeClr>
            </a:glow>
          </a:effectLst>
        </p:spPr>
      </p:pic>
      <p:pic>
        <p:nvPicPr>
          <p:cNvPr id="6" name="Imagen 5"/>
          <p:cNvPicPr>
            <a:picLocks noChangeAspect="1"/>
          </p:cNvPicPr>
          <p:nvPr/>
        </p:nvPicPr>
        <p:blipFill>
          <a:blip r:embed="rId3"/>
          <a:stretch>
            <a:fillRect/>
          </a:stretch>
        </p:blipFill>
        <p:spPr>
          <a:xfrm>
            <a:off x="5806380" y="1340768"/>
            <a:ext cx="6150618" cy="5256584"/>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6960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25860" y="1124744"/>
            <a:ext cx="10087068" cy="4775133"/>
          </a:xfrm>
          <a:prstGeom prst="rect">
            <a:avLst/>
          </a:prstGeom>
        </p:spPr>
      </p:pic>
    </p:spTree>
    <p:extLst>
      <p:ext uri="{BB962C8B-B14F-4D97-AF65-F5344CB8AC3E}">
        <p14:creationId xmlns:p14="http://schemas.microsoft.com/office/powerpoint/2010/main" val="44739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Problema 9</a:t>
            </a:r>
          </a:p>
        </p:txBody>
      </p:sp>
      <p:pic>
        <p:nvPicPr>
          <p:cNvPr id="2" name="Imagen 1"/>
          <p:cNvPicPr>
            <a:picLocks noChangeAspect="1"/>
          </p:cNvPicPr>
          <p:nvPr/>
        </p:nvPicPr>
        <p:blipFill>
          <a:blip r:embed="rId3"/>
          <a:stretch>
            <a:fillRect/>
          </a:stretch>
        </p:blipFill>
        <p:spPr>
          <a:xfrm>
            <a:off x="1485900" y="1916832"/>
            <a:ext cx="8568952" cy="4125882"/>
          </a:xfrm>
          <a:prstGeom prst="rect">
            <a:avLst/>
          </a:prstGeom>
          <a:effectLst>
            <a:glow rad="228600">
              <a:schemeClr val="accent1">
                <a:satMod val="175000"/>
                <a:alpha val="40000"/>
              </a:schemeClr>
            </a:glow>
          </a:effectLst>
        </p:spPr>
      </p:pic>
      <p:sp>
        <p:nvSpPr>
          <p:cNvPr id="4" name="Rectángulo 3"/>
          <p:cNvSpPr/>
          <p:nvPr/>
        </p:nvSpPr>
        <p:spPr>
          <a:xfrm>
            <a:off x="4078188" y="1002820"/>
            <a:ext cx="7366892" cy="461665"/>
          </a:xfrm>
          <a:prstGeom prst="rect">
            <a:avLst/>
          </a:prstGeom>
        </p:spPr>
        <p:txBody>
          <a:bodyPr wrap="square">
            <a:spAutoFit/>
          </a:bodyPr>
          <a:lstStyle/>
          <a:p>
            <a:r>
              <a:rPr lang="es-CO" dirty="0"/>
              <a:t>https://atcoder.jp/contests/abc240/tasks/abc240_b</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Explicación gráfica</a:t>
            </a:r>
          </a:p>
        </p:txBody>
      </p:sp>
      <p:sp>
        <p:nvSpPr>
          <p:cNvPr id="6" name="Marcador de contenido 5"/>
          <p:cNvSpPr>
            <a:spLocks noGrp="1"/>
          </p:cNvSpPr>
          <p:nvPr>
            <p:ph sz="half" idx="1"/>
          </p:nvPr>
        </p:nvSpPr>
        <p:spPr>
          <a:xfrm>
            <a:off x="1341884" y="1772816"/>
            <a:ext cx="1923201" cy="1794128"/>
          </a:xfrm>
          <a:solidFill>
            <a:schemeClr val="accent2"/>
          </a:solidFill>
        </p:spPr>
        <p:txBody>
          <a:bodyPr/>
          <a:lstStyle/>
          <a:p>
            <a:pPr marL="0" indent="0">
              <a:buNone/>
            </a:pPr>
            <a:r>
              <a:rPr lang="es-CO" dirty="0"/>
              <a:t>Entrada:</a:t>
            </a:r>
          </a:p>
          <a:p>
            <a:pPr marL="0" indent="0">
              <a:buNone/>
            </a:pPr>
            <a:r>
              <a:rPr lang="es-CO" dirty="0"/>
              <a:t>6</a:t>
            </a:r>
          </a:p>
          <a:p>
            <a:pPr marL="0" indent="0">
              <a:buNone/>
            </a:pPr>
            <a:r>
              <a:rPr lang="es-CO" dirty="0"/>
              <a:t>1 2 4 4 5 2</a:t>
            </a:r>
          </a:p>
        </p:txBody>
      </p:sp>
      <p:sp>
        <p:nvSpPr>
          <p:cNvPr id="7" name="Rectángulo 6"/>
          <p:cNvSpPr/>
          <p:nvPr/>
        </p:nvSpPr>
        <p:spPr>
          <a:xfrm>
            <a:off x="4438228" y="2127848"/>
            <a:ext cx="864096"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sp>
        <p:nvSpPr>
          <p:cNvPr id="8" name="CuadroTexto 7"/>
          <p:cNvSpPr txBox="1"/>
          <p:nvPr/>
        </p:nvSpPr>
        <p:spPr>
          <a:xfrm>
            <a:off x="5302324" y="1510172"/>
            <a:ext cx="4464496" cy="307777"/>
          </a:xfrm>
          <a:prstGeom prst="rect">
            <a:avLst/>
          </a:prstGeom>
          <a:noFill/>
        </p:spPr>
        <p:txBody>
          <a:bodyPr wrap="square" rtlCol="0">
            <a:spAutoFit/>
          </a:bodyPr>
          <a:lstStyle/>
          <a:p>
            <a:r>
              <a:rPr lang="es-CO" sz="1400" dirty="0"/>
              <a:t> Set &lt;</a:t>
            </a:r>
            <a:r>
              <a:rPr lang="es-CO" sz="1400" dirty="0" err="1"/>
              <a:t>Integer</a:t>
            </a:r>
            <a:r>
              <a:rPr lang="es-CO" sz="1400" dirty="0"/>
              <a:t>&gt; l = new </a:t>
            </a:r>
            <a:r>
              <a:rPr lang="es-CO" sz="1400" dirty="0" err="1"/>
              <a:t>HashSet</a:t>
            </a:r>
            <a:r>
              <a:rPr lang="es-CO" sz="1400" dirty="0"/>
              <a:t> &lt;</a:t>
            </a:r>
            <a:r>
              <a:rPr lang="es-CO" sz="1400" dirty="0" err="1"/>
              <a:t>Integer</a:t>
            </a:r>
            <a:r>
              <a:rPr lang="es-CO" sz="1400" dirty="0"/>
              <a:t>&gt;() ;</a:t>
            </a:r>
          </a:p>
        </p:txBody>
      </p:sp>
      <p:sp>
        <p:nvSpPr>
          <p:cNvPr id="9" name="Elipse 8"/>
          <p:cNvSpPr/>
          <p:nvPr/>
        </p:nvSpPr>
        <p:spPr>
          <a:xfrm>
            <a:off x="4402224" y="3584043"/>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a:t>1</a:t>
            </a:r>
          </a:p>
        </p:txBody>
      </p:sp>
      <p:sp>
        <p:nvSpPr>
          <p:cNvPr id="10" name="CuadroTexto 9"/>
          <p:cNvSpPr txBox="1"/>
          <p:nvPr/>
        </p:nvSpPr>
        <p:spPr>
          <a:xfrm>
            <a:off x="4330216" y="4851490"/>
            <a:ext cx="1080120" cy="307777"/>
          </a:xfrm>
          <a:prstGeom prst="rect">
            <a:avLst/>
          </a:prstGeom>
          <a:solidFill>
            <a:srgbClr val="70811D"/>
          </a:solidFill>
        </p:spPr>
        <p:txBody>
          <a:bodyPr wrap="square" rtlCol="0">
            <a:spAutoFit/>
          </a:bodyPr>
          <a:lstStyle/>
          <a:p>
            <a:r>
              <a:rPr lang="es-CO" sz="1400" dirty="0" err="1"/>
              <a:t>l.add</a:t>
            </a:r>
            <a:r>
              <a:rPr lang="es-CO" sz="1400" dirty="0"/>
              <a:t>(</a:t>
            </a:r>
            <a:r>
              <a:rPr lang="es-CO" sz="1400" dirty="0" err="1"/>
              <a:t>num</a:t>
            </a:r>
            <a:r>
              <a:rPr lang="es-CO" sz="1400" dirty="0"/>
              <a:t>);</a:t>
            </a:r>
          </a:p>
        </p:txBody>
      </p:sp>
      <p:cxnSp>
        <p:nvCxnSpPr>
          <p:cNvPr id="12" name="Conector recto de flecha 11"/>
          <p:cNvCxnSpPr>
            <a:stCxn id="10" idx="0"/>
            <a:endCxn id="9" idx="4"/>
          </p:cNvCxnSpPr>
          <p:nvPr/>
        </p:nvCxnSpPr>
        <p:spPr>
          <a:xfrm flipV="1">
            <a:off x="4870276" y="4304123"/>
            <a:ext cx="0" cy="5473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9" idx="0"/>
            <a:endCxn id="7" idx="2"/>
          </p:cNvCxnSpPr>
          <p:nvPr/>
        </p:nvCxnSpPr>
        <p:spPr>
          <a:xfrm flipV="1">
            <a:off x="4870276" y="2919936"/>
            <a:ext cx="0" cy="6641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4438228" y="2122228"/>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1</a:t>
            </a:r>
          </a:p>
        </p:txBody>
      </p:sp>
      <p:sp>
        <p:nvSpPr>
          <p:cNvPr id="19" name="Rectángulo 18"/>
          <p:cNvSpPr/>
          <p:nvPr/>
        </p:nvSpPr>
        <p:spPr>
          <a:xfrm>
            <a:off x="5302324" y="2122228"/>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sp>
        <p:nvSpPr>
          <p:cNvPr id="20" name="Elipse 19"/>
          <p:cNvSpPr/>
          <p:nvPr/>
        </p:nvSpPr>
        <p:spPr>
          <a:xfrm>
            <a:off x="5357948" y="3566944"/>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a:t>2</a:t>
            </a:r>
          </a:p>
        </p:txBody>
      </p:sp>
      <p:sp>
        <p:nvSpPr>
          <p:cNvPr id="21" name="CuadroTexto 20"/>
          <p:cNvSpPr txBox="1"/>
          <p:nvPr/>
        </p:nvSpPr>
        <p:spPr>
          <a:xfrm>
            <a:off x="5410472" y="4863024"/>
            <a:ext cx="1080120" cy="307777"/>
          </a:xfrm>
          <a:prstGeom prst="rect">
            <a:avLst/>
          </a:prstGeom>
          <a:solidFill>
            <a:srgbClr val="70811D"/>
          </a:solidFill>
        </p:spPr>
        <p:txBody>
          <a:bodyPr wrap="square" rtlCol="0">
            <a:spAutoFit/>
          </a:bodyPr>
          <a:lstStyle/>
          <a:p>
            <a:r>
              <a:rPr lang="es-CO" sz="1400" dirty="0" err="1"/>
              <a:t>l.add</a:t>
            </a:r>
            <a:r>
              <a:rPr lang="es-CO" sz="1400" dirty="0"/>
              <a:t>(</a:t>
            </a:r>
            <a:r>
              <a:rPr lang="es-CO" sz="1400" dirty="0" err="1"/>
              <a:t>num</a:t>
            </a:r>
            <a:r>
              <a:rPr lang="es-CO" sz="1400" dirty="0"/>
              <a:t>);</a:t>
            </a:r>
          </a:p>
        </p:txBody>
      </p:sp>
      <p:cxnSp>
        <p:nvCxnSpPr>
          <p:cNvPr id="22" name="Conector recto de flecha 21"/>
          <p:cNvCxnSpPr/>
          <p:nvPr/>
        </p:nvCxnSpPr>
        <p:spPr>
          <a:xfrm flipV="1">
            <a:off x="5826000" y="4304123"/>
            <a:ext cx="0" cy="5473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a:stCxn id="20" idx="0"/>
            <a:endCxn id="19" idx="2"/>
          </p:cNvCxnSpPr>
          <p:nvPr/>
        </p:nvCxnSpPr>
        <p:spPr>
          <a:xfrm flipH="1" flipV="1">
            <a:off x="5734372" y="2914316"/>
            <a:ext cx="91628" cy="6526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5302323" y="2133468"/>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2</a:t>
            </a:r>
          </a:p>
        </p:txBody>
      </p:sp>
      <p:sp>
        <p:nvSpPr>
          <p:cNvPr id="27" name="Rectángulo 26"/>
          <p:cNvSpPr/>
          <p:nvPr/>
        </p:nvSpPr>
        <p:spPr>
          <a:xfrm>
            <a:off x="6166419" y="2130778"/>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sp>
        <p:nvSpPr>
          <p:cNvPr id="29" name="Elipse 28"/>
          <p:cNvSpPr/>
          <p:nvPr/>
        </p:nvSpPr>
        <p:spPr>
          <a:xfrm>
            <a:off x="6130415" y="3558394"/>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a:t>4</a:t>
            </a:r>
          </a:p>
        </p:txBody>
      </p:sp>
      <p:sp>
        <p:nvSpPr>
          <p:cNvPr id="30" name="CuadroTexto 29"/>
          <p:cNvSpPr txBox="1"/>
          <p:nvPr/>
        </p:nvSpPr>
        <p:spPr>
          <a:xfrm>
            <a:off x="6058407" y="4851489"/>
            <a:ext cx="1080120" cy="307777"/>
          </a:xfrm>
          <a:prstGeom prst="rect">
            <a:avLst/>
          </a:prstGeom>
          <a:solidFill>
            <a:srgbClr val="70811D"/>
          </a:solidFill>
        </p:spPr>
        <p:txBody>
          <a:bodyPr wrap="square" rtlCol="0">
            <a:spAutoFit/>
          </a:bodyPr>
          <a:lstStyle/>
          <a:p>
            <a:r>
              <a:rPr lang="es-CO" sz="1400" dirty="0" err="1"/>
              <a:t>l.add</a:t>
            </a:r>
            <a:r>
              <a:rPr lang="es-CO" sz="1400" dirty="0"/>
              <a:t>(</a:t>
            </a:r>
            <a:r>
              <a:rPr lang="es-CO" sz="1400" dirty="0" err="1"/>
              <a:t>num</a:t>
            </a:r>
            <a:r>
              <a:rPr lang="es-CO" sz="1400" dirty="0"/>
              <a:t>);</a:t>
            </a:r>
          </a:p>
        </p:txBody>
      </p:sp>
      <p:cxnSp>
        <p:nvCxnSpPr>
          <p:cNvPr id="31" name="Conector recto de flecha 30"/>
          <p:cNvCxnSpPr>
            <a:stCxn id="30" idx="0"/>
            <a:endCxn id="29" idx="4"/>
          </p:cNvCxnSpPr>
          <p:nvPr/>
        </p:nvCxnSpPr>
        <p:spPr>
          <a:xfrm flipV="1">
            <a:off x="6598467" y="4278474"/>
            <a:ext cx="0" cy="5730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a:stCxn id="29" idx="0"/>
            <a:endCxn id="27" idx="2"/>
          </p:cNvCxnSpPr>
          <p:nvPr/>
        </p:nvCxnSpPr>
        <p:spPr>
          <a:xfrm flipV="1">
            <a:off x="6598467" y="2922866"/>
            <a:ext cx="0" cy="6355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8" name="Rectángulo 37"/>
          <p:cNvSpPr/>
          <p:nvPr/>
        </p:nvSpPr>
        <p:spPr>
          <a:xfrm>
            <a:off x="7066519" y="2138037"/>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sp>
        <p:nvSpPr>
          <p:cNvPr id="39" name="Rectángulo 38"/>
          <p:cNvSpPr/>
          <p:nvPr/>
        </p:nvSpPr>
        <p:spPr>
          <a:xfrm>
            <a:off x="6182913" y="2138037"/>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4</a:t>
            </a:r>
          </a:p>
        </p:txBody>
      </p:sp>
      <p:sp>
        <p:nvSpPr>
          <p:cNvPr id="40" name="Elipse 39"/>
          <p:cNvSpPr/>
          <p:nvPr/>
        </p:nvSpPr>
        <p:spPr>
          <a:xfrm>
            <a:off x="6994511" y="3564062"/>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a:t>4</a:t>
            </a:r>
          </a:p>
        </p:txBody>
      </p:sp>
      <p:sp>
        <p:nvSpPr>
          <p:cNvPr id="41" name="CuadroTexto 40"/>
          <p:cNvSpPr txBox="1"/>
          <p:nvPr/>
        </p:nvSpPr>
        <p:spPr>
          <a:xfrm>
            <a:off x="6922503" y="4857157"/>
            <a:ext cx="1080120" cy="307777"/>
          </a:xfrm>
          <a:prstGeom prst="rect">
            <a:avLst/>
          </a:prstGeom>
          <a:solidFill>
            <a:srgbClr val="70811D"/>
          </a:solidFill>
        </p:spPr>
        <p:txBody>
          <a:bodyPr wrap="square" rtlCol="0">
            <a:spAutoFit/>
          </a:bodyPr>
          <a:lstStyle/>
          <a:p>
            <a:r>
              <a:rPr lang="es-CO" sz="1400" dirty="0" err="1"/>
              <a:t>l.add</a:t>
            </a:r>
            <a:r>
              <a:rPr lang="es-CO" sz="1400" dirty="0"/>
              <a:t>(</a:t>
            </a:r>
            <a:r>
              <a:rPr lang="es-CO" sz="1400" dirty="0" err="1"/>
              <a:t>num</a:t>
            </a:r>
            <a:r>
              <a:rPr lang="es-CO" sz="1400" dirty="0"/>
              <a:t>);</a:t>
            </a:r>
          </a:p>
        </p:txBody>
      </p:sp>
      <p:cxnSp>
        <p:nvCxnSpPr>
          <p:cNvPr id="42" name="Conector recto de flecha 41"/>
          <p:cNvCxnSpPr>
            <a:stCxn id="41" idx="0"/>
            <a:endCxn id="40" idx="4"/>
          </p:cNvCxnSpPr>
          <p:nvPr/>
        </p:nvCxnSpPr>
        <p:spPr>
          <a:xfrm flipV="1">
            <a:off x="7462563" y="4284142"/>
            <a:ext cx="0" cy="5730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a:stCxn id="40" idx="0"/>
            <a:endCxn id="38" idx="2"/>
          </p:cNvCxnSpPr>
          <p:nvPr/>
        </p:nvCxnSpPr>
        <p:spPr>
          <a:xfrm flipV="1">
            <a:off x="7462563" y="2930125"/>
            <a:ext cx="36004" cy="6339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8" name="Y 47"/>
          <p:cNvSpPr/>
          <p:nvPr/>
        </p:nvSpPr>
        <p:spPr>
          <a:xfrm>
            <a:off x="7235892" y="3649308"/>
            <a:ext cx="525350" cy="548691"/>
          </a:xfrm>
          <a:prstGeom prst="flowChartSummingJuncti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sz="2800"/>
          </a:p>
        </p:txBody>
      </p:sp>
      <p:sp>
        <p:nvSpPr>
          <p:cNvPr id="50" name="Elipse 49"/>
          <p:cNvSpPr/>
          <p:nvPr/>
        </p:nvSpPr>
        <p:spPr>
          <a:xfrm>
            <a:off x="6986207" y="3552527"/>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a:t>5</a:t>
            </a:r>
          </a:p>
        </p:txBody>
      </p:sp>
      <p:sp>
        <p:nvSpPr>
          <p:cNvPr id="51" name="Rectángulo 50"/>
          <p:cNvSpPr/>
          <p:nvPr/>
        </p:nvSpPr>
        <p:spPr>
          <a:xfrm>
            <a:off x="7073000" y="2137488"/>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a:t>5</a:t>
            </a:r>
          </a:p>
        </p:txBody>
      </p:sp>
      <p:sp>
        <p:nvSpPr>
          <p:cNvPr id="52" name="Rectángulo 51"/>
          <p:cNvSpPr/>
          <p:nvPr/>
        </p:nvSpPr>
        <p:spPr>
          <a:xfrm>
            <a:off x="7963087" y="2145277"/>
            <a:ext cx="864096" cy="79208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sp>
        <p:nvSpPr>
          <p:cNvPr id="53" name="Elipse 52"/>
          <p:cNvSpPr/>
          <p:nvPr/>
        </p:nvSpPr>
        <p:spPr>
          <a:xfrm>
            <a:off x="7922692" y="3558394"/>
            <a:ext cx="936104" cy="72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2800" dirty="0"/>
              <a:t>2</a:t>
            </a:r>
          </a:p>
        </p:txBody>
      </p:sp>
      <p:sp>
        <p:nvSpPr>
          <p:cNvPr id="54" name="CuadroTexto 53"/>
          <p:cNvSpPr txBox="1"/>
          <p:nvPr/>
        </p:nvSpPr>
        <p:spPr>
          <a:xfrm>
            <a:off x="7918990" y="4851489"/>
            <a:ext cx="1080120" cy="307777"/>
          </a:xfrm>
          <a:prstGeom prst="rect">
            <a:avLst/>
          </a:prstGeom>
          <a:solidFill>
            <a:srgbClr val="70811D"/>
          </a:solidFill>
        </p:spPr>
        <p:txBody>
          <a:bodyPr wrap="square" rtlCol="0">
            <a:spAutoFit/>
          </a:bodyPr>
          <a:lstStyle/>
          <a:p>
            <a:r>
              <a:rPr lang="es-CO" sz="1400" dirty="0" err="1"/>
              <a:t>l.add</a:t>
            </a:r>
            <a:r>
              <a:rPr lang="es-CO" sz="1400" dirty="0"/>
              <a:t>(</a:t>
            </a:r>
            <a:r>
              <a:rPr lang="es-CO" sz="1400" dirty="0" err="1"/>
              <a:t>num</a:t>
            </a:r>
            <a:r>
              <a:rPr lang="es-CO" sz="1400" dirty="0"/>
              <a:t>);</a:t>
            </a:r>
          </a:p>
        </p:txBody>
      </p:sp>
      <p:cxnSp>
        <p:nvCxnSpPr>
          <p:cNvPr id="55" name="Conector recto de flecha 54"/>
          <p:cNvCxnSpPr>
            <a:stCxn id="54" idx="0"/>
            <a:endCxn id="53" idx="4"/>
          </p:cNvCxnSpPr>
          <p:nvPr/>
        </p:nvCxnSpPr>
        <p:spPr>
          <a:xfrm flipH="1" flipV="1">
            <a:off x="8390744" y="4278474"/>
            <a:ext cx="68306" cy="5730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p:cNvCxnSpPr>
            <a:endCxn id="52" idx="2"/>
          </p:cNvCxnSpPr>
          <p:nvPr/>
        </p:nvCxnSpPr>
        <p:spPr>
          <a:xfrm flipH="1" flipV="1">
            <a:off x="8395135" y="2937365"/>
            <a:ext cx="6081" cy="5931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Y 59"/>
          <p:cNvSpPr/>
          <p:nvPr/>
        </p:nvSpPr>
        <p:spPr>
          <a:xfrm>
            <a:off x="8135500" y="3656801"/>
            <a:ext cx="525350" cy="548691"/>
          </a:xfrm>
          <a:prstGeom prst="flowChartSummingJuncti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sz="2800"/>
          </a:p>
        </p:txBody>
      </p:sp>
      <p:sp>
        <p:nvSpPr>
          <p:cNvPr id="61" name="Y 60"/>
          <p:cNvSpPr/>
          <p:nvPr/>
        </p:nvSpPr>
        <p:spPr>
          <a:xfrm>
            <a:off x="8128069" y="2252476"/>
            <a:ext cx="525350" cy="548691"/>
          </a:xfrm>
          <a:prstGeom prst="flowChartSummingJuncti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sz="2800"/>
          </a:p>
        </p:txBody>
      </p:sp>
      <p:sp>
        <p:nvSpPr>
          <p:cNvPr id="62" name="CuadroTexto 61"/>
          <p:cNvSpPr txBox="1"/>
          <p:nvPr/>
        </p:nvSpPr>
        <p:spPr>
          <a:xfrm>
            <a:off x="3671004" y="5552744"/>
            <a:ext cx="4464496" cy="646331"/>
          </a:xfrm>
          <a:prstGeom prst="rect">
            <a:avLst/>
          </a:prstGeom>
          <a:solidFill>
            <a:srgbClr val="FFC000"/>
          </a:solidFill>
        </p:spPr>
        <p:txBody>
          <a:bodyPr wrap="square" rtlCol="0">
            <a:spAutoFit/>
          </a:bodyPr>
          <a:lstStyle/>
          <a:p>
            <a:pPr algn="just"/>
            <a:r>
              <a:rPr lang="es-CO" sz="1800" b="1" dirty="0">
                <a:solidFill>
                  <a:schemeClr val="bg1"/>
                </a:solidFill>
              </a:rPr>
              <a:t>Respuesta del ejercicio= 4, ya que existe 4 números diferentes.</a:t>
            </a:r>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additive="base">
                                        <p:cTn id="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8"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9"/>
                                        </p:tgtEl>
                                      </p:cBhvr>
                                    </p:animEffect>
                                    <p:set>
                                      <p:cBhvr>
                                        <p:cTn id="71" dur="1" fill="hold">
                                          <p:stCondLst>
                                            <p:cond delay="499"/>
                                          </p:stCondLst>
                                        </p:cTn>
                                        <p:tgtEl>
                                          <p:spTgt spid="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0"/>
                                        </p:tgtEl>
                                      </p:cBhvr>
                                    </p:animEffect>
                                    <p:set>
                                      <p:cBhvr>
                                        <p:cTn id="81" dur="1" fill="hold">
                                          <p:stCondLst>
                                            <p:cond delay="499"/>
                                          </p:stCondLst>
                                        </p:cTn>
                                        <p:tgtEl>
                                          <p:spTgt spid="1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down)">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1000"/>
                                        <p:tgtEl>
                                          <p:spTgt spid="21"/>
                                        </p:tgtEl>
                                      </p:cBhvr>
                                    </p:animEffect>
                                    <p:anim calcmode="lin" valueType="num">
                                      <p:cBhvr>
                                        <p:cTn id="98" dur="1000" fill="hold"/>
                                        <p:tgtEl>
                                          <p:spTgt spid="21"/>
                                        </p:tgtEl>
                                        <p:attrNameLst>
                                          <p:attrName>ppt_x</p:attrName>
                                        </p:attrNameLst>
                                      </p:cBhvr>
                                      <p:tavLst>
                                        <p:tav tm="0">
                                          <p:val>
                                            <p:strVal val="#ppt_x"/>
                                          </p:val>
                                        </p:tav>
                                        <p:tav tm="100000">
                                          <p:val>
                                            <p:strVal val="#ppt_x"/>
                                          </p:val>
                                        </p:tav>
                                      </p:tavLst>
                                    </p:anim>
                                    <p:anim calcmode="lin" valueType="num">
                                      <p:cBhvr>
                                        <p:cTn id="9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22"/>
                                        </p:tgtEl>
                                        <p:attrNameLst>
                                          <p:attrName>style.visibility</p:attrName>
                                        </p:attrNameLst>
                                      </p:cBhvr>
                                      <p:to>
                                        <p:strVal val="visible"/>
                                      </p:to>
                                    </p:set>
                                    <p:anim calcmode="lin" valueType="num">
                                      <p:cBhvr additive="base">
                                        <p:cTn id="104" dur="500" fill="hold"/>
                                        <p:tgtEl>
                                          <p:spTgt spid="22"/>
                                        </p:tgtEl>
                                        <p:attrNameLst>
                                          <p:attrName>ppt_x</p:attrName>
                                        </p:attrNameLst>
                                      </p:cBhvr>
                                      <p:tavLst>
                                        <p:tav tm="0">
                                          <p:val>
                                            <p:strVal val="#ppt_x"/>
                                          </p:val>
                                        </p:tav>
                                        <p:tav tm="100000">
                                          <p:val>
                                            <p:strVal val="#ppt_x"/>
                                          </p:val>
                                        </p:tav>
                                      </p:tavLst>
                                    </p:anim>
                                    <p:anim calcmode="lin" valueType="num">
                                      <p:cBhvr additive="base">
                                        <p:cTn id="10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wipe(down)">
                                      <p:cBhvr>
                                        <p:cTn id="116" dur="500"/>
                                        <p:tgtEl>
                                          <p:spTgt spid="26"/>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500"/>
                                        <p:tgtEl>
                                          <p:spTgt spid="21"/>
                                        </p:tgtEl>
                                      </p:cBhvr>
                                    </p:animEffect>
                                    <p:set>
                                      <p:cBhvr>
                                        <p:cTn id="121" dur="1" fill="hold">
                                          <p:stCondLst>
                                            <p:cond delay="499"/>
                                          </p:stCondLst>
                                        </p:cTn>
                                        <p:tgtEl>
                                          <p:spTgt spid="21"/>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22"/>
                                        </p:tgtEl>
                                      </p:cBhvr>
                                    </p:animEffect>
                                    <p:set>
                                      <p:cBhvr>
                                        <p:cTn id="126" dur="1" fill="hold">
                                          <p:stCondLst>
                                            <p:cond delay="499"/>
                                          </p:stCondLst>
                                        </p:cTn>
                                        <p:tgtEl>
                                          <p:spTgt spid="22"/>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grpId="1" nodeType="clickEffect">
                                  <p:stCondLst>
                                    <p:cond delay="0"/>
                                  </p:stCondLst>
                                  <p:childTnLst>
                                    <p:animEffect transition="out" filter="fade">
                                      <p:cBhvr>
                                        <p:cTn id="130" dur="500"/>
                                        <p:tgtEl>
                                          <p:spTgt spid="20"/>
                                        </p:tgtEl>
                                      </p:cBhvr>
                                    </p:animEffect>
                                    <p:set>
                                      <p:cBhvr>
                                        <p:cTn id="131" dur="1" fill="hold">
                                          <p:stCondLst>
                                            <p:cond delay="499"/>
                                          </p:stCondLst>
                                        </p:cTn>
                                        <p:tgtEl>
                                          <p:spTgt spid="20"/>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nodeType="clickEffect">
                                  <p:stCondLst>
                                    <p:cond delay="0"/>
                                  </p:stCondLst>
                                  <p:childTnLst>
                                    <p:animEffect transition="out" filter="fade">
                                      <p:cBhvr>
                                        <p:cTn id="135" dur="500"/>
                                        <p:tgtEl>
                                          <p:spTgt spid="23"/>
                                        </p:tgtEl>
                                      </p:cBhvr>
                                    </p:animEffect>
                                    <p:set>
                                      <p:cBhvr>
                                        <p:cTn id="136" dur="1" fill="hold">
                                          <p:stCondLst>
                                            <p:cond delay="499"/>
                                          </p:stCondLst>
                                        </p:cTn>
                                        <p:tgtEl>
                                          <p:spTgt spid="2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27"/>
                                        </p:tgtEl>
                                        <p:attrNameLst>
                                          <p:attrName>style.visibility</p:attrName>
                                        </p:attrNameLst>
                                      </p:cBhvr>
                                      <p:to>
                                        <p:strVal val="visible"/>
                                      </p:to>
                                    </p:set>
                                    <p:animEffect transition="in" filter="wipe(down)">
                                      <p:cBhvr>
                                        <p:cTn id="141" dur="500"/>
                                        <p:tgtEl>
                                          <p:spTgt spid="27"/>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grpId="0" nodeType="clickEffect">
                                  <p:stCondLst>
                                    <p:cond delay="0"/>
                                  </p:stCondLst>
                                  <p:childTnLst>
                                    <p:set>
                                      <p:cBhvr>
                                        <p:cTn id="145" dur="1" fill="hold">
                                          <p:stCondLst>
                                            <p:cond delay="0"/>
                                          </p:stCondLst>
                                        </p:cTn>
                                        <p:tgtEl>
                                          <p:spTgt spid="30"/>
                                        </p:tgtEl>
                                        <p:attrNameLst>
                                          <p:attrName>style.visibility</p:attrName>
                                        </p:attrNameLst>
                                      </p:cBhvr>
                                      <p:to>
                                        <p:strVal val="visible"/>
                                      </p:to>
                                    </p:set>
                                    <p:animEffect transition="in" filter="fade">
                                      <p:cBhvr>
                                        <p:cTn id="146" dur="1000"/>
                                        <p:tgtEl>
                                          <p:spTgt spid="30"/>
                                        </p:tgtEl>
                                      </p:cBhvr>
                                    </p:animEffect>
                                    <p:anim calcmode="lin" valueType="num">
                                      <p:cBhvr>
                                        <p:cTn id="147" dur="1000" fill="hold"/>
                                        <p:tgtEl>
                                          <p:spTgt spid="30"/>
                                        </p:tgtEl>
                                        <p:attrNameLst>
                                          <p:attrName>ppt_x</p:attrName>
                                        </p:attrNameLst>
                                      </p:cBhvr>
                                      <p:tavLst>
                                        <p:tav tm="0">
                                          <p:val>
                                            <p:strVal val="#ppt_x"/>
                                          </p:val>
                                        </p:tav>
                                        <p:tav tm="100000">
                                          <p:val>
                                            <p:strVal val="#ppt_x"/>
                                          </p:val>
                                        </p:tav>
                                      </p:tavLst>
                                    </p:anim>
                                    <p:anim calcmode="lin" valueType="num">
                                      <p:cBhvr>
                                        <p:cTn id="14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29"/>
                                        </p:tgtEl>
                                        <p:attrNameLst>
                                          <p:attrName>style.visibility</p:attrName>
                                        </p:attrNameLst>
                                      </p:cBhvr>
                                      <p:to>
                                        <p:strVal val="visible"/>
                                      </p:to>
                                    </p:set>
                                    <p:anim calcmode="lin" valueType="num">
                                      <p:cBhvr additive="base">
                                        <p:cTn id="153" dur="500" fill="hold"/>
                                        <p:tgtEl>
                                          <p:spTgt spid="29"/>
                                        </p:tgtEl>
                                        <p:attrNameLst>
                                          <p:attrName>ppt_x</p:attrName>
                                        </p:attrNameLst>
                                      </p:cBhvr>
                                      <p:tavLst>
                                        <p:tav tm="0">
                                          <p:val>
                                            <p:strVal val="#ppt_x"/>
                                          </p:val>
                                        </p:tav>
                                        <p:tav tm="100000">
                                          <p:val>
                                            <p:strVal val="#ppt_x"/>
                                          </p:val>
                                        </p:tav>
                                      </p:tavLst>
                                    </p:anim>
                                    <p:anim calcmode="lin" valueType="num">
                                      <p:cBhvr additive="base">
                                        <p:cTn id="15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31"/>
                                        </p:tgtEl>
                                        <p:attrNameLst>
                                          <p:attrName>style.visibility</p:attrName>
                                        </p:attrNameLst>
                                      </p:cBhvr>
                                      <p:to>
                                        <p:strVal val="visible"/>
                                      </p:to>
                                    </p:set>
                                    <p:anim calcmode="lin" valueType="num">
                                      <p:cBhvr additive="base">
                                        <p:cTn id="159" dur="500" fill="hold"/>
                                        <p:tgtEl>
                                          <p:spTgt spid="31"/>
                                        </p:tgtEl>
                                        <p:attrNameLst>
                                          <p:attrName>ppt_x</p:attrName>
                                        </p:attrNameLst>
                                      </p:cBhvr>
                                      <p:tavLst>
                                        <p:tav tm="0">
                                          <p:val>
                                            <p:strVal val="#ppt_x"/>
                                          </p:val>
                                        </p:tav>
                                        <p:tav tm="100000">
                                          <p:val>
                                            <p:strVal val="#ppt_x"/>
                                          </p:val>
                                        </p:tav>
                                      </p:tavLst>
                                    </p:anim>
                                    <p:anim calcmode="lin" valueType="num">
                                      <p:cBhvr additive="base">
                                        <p:cTn id="16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35"/>
                                        </p:tgtEl>
                                        <p:attrNameLst>
                                          <p:attrName>style.visibility</p:attrName>
                                        </p:attrNameLst>
                                      </p:cBhvr>
                                      <p:to>
                                        <p:strVal val="visible"/>
                                      </p:to>
                                    </p:set>
                                    <p:anim calcmode="lin" valueType="num">
                                      <p:cBhvr additive="base">
                                        <p:cTn id="165" dur="500" fill="hold"/>
                                        <p:tgtEl>
                                          <p:spTgt spid="35"/>
                                        </p:tgtEl>
                                        <p:attrNameLst>
                                          <p:attrName>ppt_x</p:attrName>
                                        </p:attrNameLst>
                                      </p:cBhvr>
                                      <p:tavLst>
                                        <p:tav tm="0">
                                          <p:val>
                                            <p:strVal val="#ppt_x"/>
                                          </p:val>
                                        </p:tav>
                                        <p:tav tm="100000">
                                          <p:val>
                                            <p:strVal val="#ppt_x"/>
                                          </p:val>
                                        </p:tav>
                                      </p:tavLst>
                                    </p:anim>
                                    <p:anim calcmode="lin" valueType="num">
                                      <p:cBhvr additive="base">
                                        <p:cTn id="16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grpId="0" nodeType="clickEffect">
                                  <p:stCondLst>
                                    <p:cond delay="0"/>
                                  </p:stCondLst>
                                  <p:childTnLst>
                                    <p:set>
                                      <p:cBhvr>
                                        <p:cTn id="170" dur="1" fill="hold">
                                          <p:stCondLst>
                                            <p:cond delay="0"/>
                                          </p:stCondLst>
                                        </p:cTn>
                                        <p:tgtEl>
                                          <p:spTgt spid="39"/>
                                        </p:tgtEl>
                                        <p:attrNameLst>
                                          <p:attrName>style.visibility</p:attrName>
                                        </p:attrNameLst>
                                      </p:cBhvr>
                                      <p:to>
                                        <p:strVal val="visible"/>
                                      </p:to>
                                    </p:set>
                                    <p:animEffect transition="in" filter="wipe(down)">
                                      <p:cBhvr>
                                        <p:cTn id="171" dur="500"/>
                                        <p:tgtEl>
                                          <p:spTgt spid="39"/>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xit" presetSubtype="0" fill="hold" grpId="1" nodeType="clickEffect">
                                  <p:stCondLst>
                                    <p:cond delay="0"/>
                                  </p:stCondLst>
                                  <p:childTnLst>
                                    <p:animEffect transition="out" filter="fade">
                                      <p:cBhvr>
                                        <p:cTn id="175" dur="500"/>
                                        <p:tgtEl>
                                          <p:spTgt spid="30"/>
                                        </p:tgtEl>
                                      </p:cBhvr>
                                    </p:animEffect>
                                    <p:set>
                                      <p:cBhvr>
                                        <p:cTn id="176" dur="1" fill="hold">
                                          <p:stCondLst>
                                            <p:cond delay="499"/>
                                          </p:stCondLst>
                                        </p:cTn>
                                        <p:tgtEl>
                                          <p:spTgt spid="30"/>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0" presetClass="exit" presetSubtype="0" fill="hold" nodeType="clickEffect">
                                  <p:stCondLst>
                                    <p:cond delay="0"/>
                                  </p:stCondLst>
                                  <p:childTnLst>
                                    <p:animEffect transition="out" filter="fade">
                                      <p:cBhvr>
                                        <p:cTn id="180" dur="500"/>
                                        <p:tgtEl>
                                          <p:spTgt spid="31"/>
                                        </p:tgtEl>
                                      </p:cBhvr>
                                    </p:animEffect>
                                    <p:set>
                                      <p:cBhvr>
                                        <p:cTn id="181" dur="1" fill="hold">
                                          <p:stCondLst>
                                            <p:cond delay="499"/>
                                          </p:stCondLst>
                                        </p:cTn>
                                        <p:tgtEl>
                                          <p:spTgt spid="31"/>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xit" presetSubtype="0" fill="hold" grpId="1" nodeType="clickEffect">
                                  <p:stCondLst>
                                    <p:cond delay="0"/>
                                  </p:stCondLst>
                                  <p:childTnLst>
                                    <p:animEffect transition="out" filter="fade">
                                      <p:cBhvr>
                                        <p:cTn id="185" dur="500"/>
                                        <p:tgtEl>
                                          <p:spTgt spid="29"/>
                                        </p:tgtEl>
                                      </p:cBhvr>
                                    </p:animEffect>
                                    <p:set>
                                      <p:cBhvr>
                                        <p:cTn id="186" dur="1" fill="hold">
                                          <p:stCondLst>
                                            <p:cond delay="499"/>
                                          </p:stCondLst>
                                        </p:cTn>
                                        <p:tgtEl>
                                          <p:spTgt spid="29"/>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0" presetClass="exit" presetSubtype="0" fill="hold" nodeType="clickEffect">
                                  <p:stCondLst>
                                    <p:cond delay="0"/>
                                  </p:stCondLst>
                                  <p:childTnLst>
                                    <p:animEffect transition="out" filter="fade">
                                      <p:cBhvr>
                                        <p:cTn id="190" dur="500"/>
                                        <p:tgtEl>
                                          <p:spTgt spid="35"/>
                                        </p:tgtEl>
                                      </p:cBhvr>
                                    </p:animEffect>
                                    <p:set>
                                      <p:cBhvr>
                                        <p:cTn id="191" dur="1" fill="hold">
                                          <p:stCondLst>
                                            <p:cond delay="499"/>
                                          </p:stCondLst>
                                        </p:cTn>
                                        <p:tgtEl>
                                          <p:spTgt spid="35"/>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22" presetClass="entr" presetSubtype="4" fill="hold" grpId="0" nodeType="clickEffect">
                                  <p:stCondLst>
                                    <p:cond delay="0"/>
                                  </p:stCondLst>
                                  <p:childTnLst>
                                    <p:set>
                                      <p:cBhvr>
                                        <p:cTn id="195" dur="1" fill="hold">
                                          <p:stCondLst>
                                            <p:cond delay="0"/>
                                          </p:stCondLst>
                                        </p:cTn>
                                        <p:tgtEl>
                                          <p:spTgt spid="38"/>
                                        </p:tgtEl>
                                        <p:attrNameLst>
                                          <p:attrName>style.visibility</p:attrName>
                                        </p:attrNameLst>
                                      </p:cBhvr>
                                      <p:to>
                                        <p:strVal val="visible"/>
                                      </p:to>
                                    </p:set>
                                    <p:animEffect transition="in" filter="wipe(down)">
                                      <p:cBhvr>
                                        <p:cTn id="196" dur="500"/>
                                        <p:tgtEl>
                                          <p:spTgt spid="38"/>
                                        </p:tgtEl>
                                      </p:cBhvr>
                                    </p:animEffect>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40"/>
                                        </p:tgtEl>
                                        <p:attrNameLst>
                                          <p:attrName>style.visibility</p:attrName>
                                        </p:attrNameLst>
                                      </p:cBhvr>
                                      <p:to>
                                        <p:strVal val="visible"/>
                                      </p:to>
                                    </p:set>
                                    <p:anim calcmode="lin" valueType="num">
                                      <p:cBhvr additive="base">
                                        <p:cTn id="201" dur="500" fill="hold"/>
                                        <p:tgtEl>
                                          <p:spTgt spid="40"/>
                                        </p:tgtEl>
                                        <p:attrNameLst>
                                          <p:attrName>ppt_x</p:attrName>
                                        </p:attrNameLst>
                                      </p:cBhvr>
                                      <p:tavLst>
                                        <p:tav tm="0">
                                          <p:val>
                                            <p:strVal val="#ppt_x"/>
                                          </p:val>
                                        </p:tav>
                                        <p:tav tm="100000">
                                          <p:val>
                                            <p:strVal val="#ppt_x"/>
                                          </p:val>
                                        </p:tav>
                                      </p:tavLst>
                                    </p:anim>
                                    <p:anim calcmode="lin" valueType="num">
                                      <p:cBhvr additive="base">
                                        <p:cTn id="20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grpId="0" nodeType="clickEffect">
                                  <p:stCondLst>
                                    <p:cond delay="0"/>
                                  </p:stCondLst>
                                  <p:childTnLst>
                                    <p:set>
                                      <p:cBhvr>
                                        <p:cTn id="206" dur="1" fill="hold">
                                          <p:stCondLst>
                                            <p:cond delay="0"/>
                                          </p:stCondLst>
                                        </p:cTn>
                                        <p:tgtEl>
                                          <p:spTgt spid="41"/>
                                        </p:tgtEl>
                                        <p:attrNameLst>
                                          <p:attrName>style.visibility</p:attrName>
                                        </p:attrNameLst>
                                      </p:cBhvr>
                                      <p:to>
                                        <p:strVal val="visible"/>
                                      </p:to>
                                    </p:set>
                                    <p:animEffect transition="in" filter="fade">
                                      <p:cBhvr>
                                        <p:cTn id="207" dur="1000"/>
                                        <p:tgtEl>
                                          <p:spTgt spid="41"/>
                                        </p:tgtEl>
                                      </p:cBhvr>
                                    </p:animEffect>
                                    <p:anim calcmode="lin" valueType="num">
                                      <p:cBhvr>
                                        <p:cTn id="208" dur="1000" fill="hold"/>
                                        <p:tgtEl>
                                          <p:spTgt spid="41"/>
                                        </p:tgtEl>
                                        <p:attrNameLst>
                                          <p:attrName>ppt_x</p:attrName>
                                        </p:attrNameLst>
                                      </p:cBhvr>
                                      <p:tavLst>
                                        <p:tav tm="0">
                                          <p:val>
                                            <p:strVal val="#ppt_x"/>
                                          </p:val>
                                        </p:tav>
                                        <p:tav tm="100000">
                                          <p:val>
                                            <p:strVal val="#ppt_x"/>
                                          </p:val>
                                        </p:tav>
                                      </p:tavLst>
                                    </p:anim>
                                    <p:anim calcmode="lin" valueType="num">
                                      <p:cBhvr>
                                        <p:cTn id="20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nodeType="clickEffect">
                                  <p:stCondLst>
                                    <p:cond delay="0"/>
                                  </p:stCondLst>
                                  <p:childTnLst>
                                    <p:set>
                                      <p:cBhvr>
                                        <p:cTn id="213" dur="1" fill="hold">
                                          <p:stCondLst>
                                            <p:cond delay="0"/>
                                          </p:stCondLst>
                                        </p:cTn>
                                        <p:tgtEl>
                                          <p:spTgt spid="42"/>
                                        </p:tgtEl>
                                        <p:attrNameLst>
                                          <p:attrName>style.visibility</p:attrName>
                                        </p:attrNameLst>
                                      </p:cBhvr>
                                      <p:to>
                                        <p:strVal val="visible"/>
                                      </p:to>
                                    </p:set>
                                    <p:anim calcmode="lin" valueType="num">
                                      <p:cBhvr additive="base">
                                        <p:cTn id="214" dur="500" fill="hold"/>
                                        <p:tgtEl>
                                          <p:spTgt spid="42"/>
                                        </p:tgtEl>
                                        <p:attrNameLst>
                                          <p:attrName>ppt_x</p:attrName>
                                        </p:attrNameLst>
                                      </p:cBhvr>
                                      <p:tavLst>
                                        <p:tav tm="0">
                                          <p:val>
                                            <p:strVal val="#ppt_x"/>
                                          </p:val>
                                        </p:tav>
                                        <p:tav tm="100000">
                                          <p:val>
                                            <p:strVal val="#ppt_x"/>
                                          </p:val>
                                        </p:tav>
                                      </p:tavLst>
                                    </p:anim>
                                    <p:anim calcmode="lin" valueType="num">
                                      <p:cBhvr additive="base">
                                        <p:cTn id="21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nodeType="clickEffect">
                                  <p:stCondLst>
                                    <p:cond delay="0"/>
                                  </p:stCondLst>
                                  <p:childTnLst>
                                    <p:set>
                                      <p:cBhvr>
                                        <p:cTn id="219" dur="1" fill="hold">
                                          <p:stCondLst>
                                            <p:cond delay="0"/>
                                          </p:stCondLst>
                                        </p:cTn>
                                        <p:tgtEl>
                                          <p:spTgt spid="45"/>
                                        </p:tgtEl>
                                        <p:attrNameLst>
                                          <p:attrName>style.visibility</p:attrName>
                                        </p:attrNameLst>
                                      </p:cBhvr>
                                      <p:to>
                                        <p:strVal val="visible"/>
                                      </p:to>
                                    </p:set>
                                    <p:anim calcmode="lin" valueType="num">
                                      <p:cBhvr additive="base">
                                        <p:cTn id="220" dur="500" fill="hold"/>
                                        <p:tgtEl>
                                          <p:spTgt spid="45"/>
                                        </p:tgtEl>
                                        <p:attrNameLst>
                                          <p:attrName>ppt_x</p:attrName>
                                        </p:attrNameLst>
                                      </p:cBhvr>
                                      <p:tavLst>
                                        <p:tav tm="0">
                                          <p:val>
                                            <p:strVal val="#ppt_x"/>
                                          </p:val>
                                        </p:tav>
                                        <p:tav tm="100000">
                                          <p:val>
                                            <p:strVal val="#ppt_x"/>
                                          </p:val>
                                        </p:tav>
                                      </p:tavLst>
                                    </p:anim>
                                    <p:anim calcmode="lin" valueType="num">
                                      <p:cBhvr additive="base">
                                        <p:cTn id="22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48"/>
                                        </p:tgtEl>
                                        <p:attrNameLst>
                                          <p:attrName>style.visibility</p:attrName>
                                        </p:attrNameLst>
                                      </p:cBhvr>
                                      <p:to>
                                        <p:strVal val="visible"/>
                                      </p:to>
                                    </p:set>
                                    <p:anim calcmode="lin" valueType="num">
                                      <p:cBhvr additive="base">
                                        <p:cTn id="226" dur="500" fill="hold"/>
                                        <p:tgtEl>
                                          <p:spTgt spid="48"/>
                                        </p:tgtEl>
                                        <p:attrNameLst>
                                          <p:attrName>ppt_x</p:attrName>
                                        </p:attrNameLst>
                                      </p:cBhvr>
                                      <p:tavLst>
                                        <p:tav tm="0">
                                          <p:val>
                                            <p:strVal val="#ppt_x"/>
                                          </p:val>
                                        </p:tav>
                                        <p:tav tm="100000">
                                          <p:val>
                                            <p:strVal val="#ppt_x"/>
                                          </p:val>
                                        </p:tav>
                                      </p:tavLst>
                                    </p:anim>
                                    <p:anim calcmode="lin" valueType="num">
                                      <p:cBhvr additive="base">
                                        <p:cTn id="22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10" presetClass="exit" presetSubtype="0" fill="hold" grpId="1" nodeType="clickEffect">
                                  <p:stCondLst>
                                    <p:cond delay="0"/>
                                  </p:stCondLst>
                                  <p:childTnLst>
                                    <p:animEffect transition="out" filter="fade">
                                      <p:cBhvr>
                                        <p:cTn id="231" dur="500"/>
                                        <p:tgtEl>
                                          <p:spTgt spid="40"/>
                                        </p:tgtEl>
                                      </p:cBhvr>
                                    </p:animEffect>
                                    <p:set>
                                      <p:cBhvr>
                                        <p:cTn id="232" dur="1" fill="hold">
                                          <p:stCondLst>
                                            <p:cond delay="499"/>
                                          </p:stCondLst>
                                        </p:cTn>
                                        <p:tgtEl>
                                          <p:spTgt spid="40"/>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0" presetClass="exit" presetSubtype="0" fill="hold" grpId="1" nodeType="clickEffect">
                                  <p:stCondLst>
                                    <p:cond delay="0"/>
                                  </p:stCondLst>
                                  <p:childTnLst>
                                    <p:animEffect transition="out" filter="fade">
                                      <p:cBhvr>
                                        <p:cTn id="236" dur="500"/>
                                        <p:tgtEl>
                                          <p:spTgt spid="48"/>
                                        </p:tgtEl>
                                      </p:cBhvr>
                                    </p:animEffect>
                                    <p:set>
                                      <p:cBhvr>
                                        <p:cTn id="237" dur="1" fill="hold">
                                          <p:stCondLst>
                                            <p:cond delay="499"/>
                                          </p:stCondLst>
                                        </p:cTn>
                                        <p:tgtEl>
                                          <p:spTgt spid="48"/>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2" presetClass="entr" presetSubtype="4" fill="hold" grpId="0" nodeType="clickEffect">
                                  <p:stCondLst>
                                    <p:cond delay="0"/>
                                  </p:stCondLst>
                                  <p:childTnLst>
                                    <p:set>
                                      <p:cBhvr>
                                        <p:cTn id="241" dur="1" fill="hold">
                                          <p:stCondLst>
                                            <p:cond delay="0"/>
                                          </p:stCondLst>
                                        </p:cTn>
                                        <p:tgtEl>
                                          <p:spTgt spid="50"/>
                                        </p:tgtEl>
                                        <p:attrNameLst>
                                          <p:attrName>style.visibility</p:attrName>
                                        </p:attrNameLst>
                                      </p:cBhvr>
                                      <p:to>
                                        <p:strVal val="visible"/>
                                      </p:to>
                                    </p:set>
                                    <p:anim calcmode="lin" valueType="num">
                                      <p:cBhvr additive="base">
                                        <p:cTn id="242" dur="500" fill="hold"/>
                                        <p:tgtEl>
                                          <p:spTgt spid="50"/>
                                        </p:tgtEl>
                                        <p:attrNameLst>
                                          <p:attrName>ppt_x</p:attrName>
                                        </p:attrNameLst>
                                      </p:cBhvr>
                                      <p:tavLst>
                                        <p:tav tm="0">
                                          <p:val>
                                            <p:strVal val="#ppt_x"/>
                                          </p:val>
                                        </p:tav>
                                        <p:tav tm="100000">
                                          <p:val>
                                            <p:strVal val="#ppt_x"/>
                                          </p:val>
                                        </p:tav>
                                      </p:tavLst>
                                    </p:anim>
                                    <p:anim calcmode="lin" valueType="num">
                                      <p:cBhvr additive="base">
                                        <p:cTn id="24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presetID="22" presetClass="entr" presetSubtype="4" fill="hold" grpId="0" nodeType="clickEffect">
                                  <p:stCondLst>
                                    <p:cond delay="0"/>
                                  </p:stCondLst>
                                  <p:childTnLst>
                                    <p:set>
                                      <p:cBhvr>
                                        <p:cTn id="247" dur="1" fill="hold">
                                          <p:stCondLst>
                                            <p:cond delay="0"/>
                                          </p:stCondLst>
                                        </p:cTn>
                                        <p:tgtEl>
                                          <p:spTgt spid="51"/>
                                        </p:tgtEl>
                                        <p:attrNameLst>
                                          <p:attrName>style.visibility</p:attrName>
                                        </p:attrNameLst>
                                      </p:cBhvr>
                                      <p:to>
                                        <p:strVal val="visible"/>
                                      </p:to>
                                    </p:set>
                                    <p:animEffect transition="in" filter="wipe(down)">
                                      <p:cBhvr>
                                        <p:cTn id="248" dur="500"/>
                                        <p:tgtEl>
                                          <p:spTgt spid="51"/>
                                        </p:tgtEl>
                                      </p:cBhvr>
                                    </p:animEffect>
                                  </p:childTnLst>
                                </p:cTn>
                              </p:par>
                            </p:childTnLst>
                          </p:cTn>
                        </p:par>
                      </p:childTnLst>
                    </p:cTn>
                  </p:par>
                  <p:par>
                    <p:cTn id="249" fill="hold">
                      <p:stCondLst>
                        <p:cond delay="indefinite"/>
                      </p:stCondLst>
                      <p:childTnLst>
                        <p:par>
                          <p:cTn id="250" fill="hold">
                            <p:stCondLst>
                              <p:cond delay="0"/>
                            </p:stCondLst>
                            <p:childTnLst>
                              <p:par>
                                <p:cTn id="251" presetID="10" presetClass="exit" presetSubtype="0" fill="hold" grpId="1" nodeType="clickEffect">
                                  <p:stCondLst>
                                    <p:cond delay="0"/>
                                  </p:stCondLst>
                                  <p:childTnLst>
                                    <p:animEffect transition="out" filter="fade">
                                      <p:cBhvr>
                                        <p:cTn id="252" dur="500"/>
                                        <p:tgtEl>
                                          <p:spTgt spid="41"/>
                                        </p:tgtEl>
                                      </p:cBhvr>
                                    </p:animEffect>
                                    <p:set>
                                      <p:cBhvr>
                                        <p:cTn id="253" dur="1" fill="hold">
                                          <p:stCondLst>
                                            <p:cond delay="499"/>
                                          </p:stCondLst>
                                        </p:cTn>
                                        <p:tgtEl>
                                          <p:spTgt spid="41"/>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0" presetClass="exit" presetSubtype="0" fill="hold" nodeType="clickEffect">
                                  <p:stCondLst>
                                    <p:cond delay="0"/>
                                  </p:stCondLst>
                                  <p:childTnLst>
                                    <p:animEffect transition="out" filter="fade">
                                      <p:cBhvr>
                                        <p:cTn id="257" dur="500"/>
                                        <p:tgtEl>
                                          <p:spTgt spid="42"/>
                                        </p:tgtEl>
                                      </p:cBhvr>
                                    </p:animEffect>
                                    <p:set>
                                      <p:cBhvr>
                                        <p:cTn id="258" dur="1" fill="hold">
                                          <p:stCondLst>
                                            <p:cond delay="499"/>
                                          </p:stCondLst>
                                        </p:cTn>
                                        <p:tgtEl>
                                          <p:spTgt spid="42"/>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0" presetClass="exit" presetSubtype="0" fill="hold" grpId="1" nodeType="clickEffect">
                                  <p:stCondLst>
                                    <p:cond delay="0"/>
                                  </p:stCondLst>
                                  <p:childTnLst>
                                    <p:animEffect transition="out" filter="fade">
                                      <p:cBhvr>
                                        <p:cTn id="262" dur="500"/>
                                        <p:tgtEl>
                                          <p:spTgt spid="50"/>
                                        </p:tgtEl>
                                      </p:cBhvr>
                                    </p:animEffect>
                                    <p:set>
                                      <p:cBhvr>
                                        <p:cTn id="263" dur="1" fill="hold">
                                          <p:stCondLst>
                                            <p:cond delay="499"/>
                                          </p:stCondLst>
                                        </p:cTn>
                                        <p:tgtEl>
                                          <p:spTgt spid="50"/>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0" presetClass="exit" presetSubtype="0" fill="hold" nodeType="clickEffect">
                                  <p:stCondLst>
                                    <p:cond delay="0"/>
                                  </p:stCondLst>
                                  <p:childTnLst>
                                    <p:animEffect transition="out" filter="fade">
                                      <p:cBhvr>
                                        <p:cTn id="267" dur="500"/>
                                        <p:tgtEl>
                                          <p:spTgt spid="45"/>
                                        </p:tgtEl>
                                      </p:cBhvr>
                                    </p:animEffect>
                                    <p:set>
                                      <p:cBhvr>
                                        <p:cTn id="268" dur="1" fill="hold">
                                          <p:stCondLst>
                                            <p:cond delay="499"/>
                                          </p:stCondLst>
                                        </p:cTn>
                                        <p:tgtEl>
                                          <p:spTgt spid="45"/>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22" presetClass="entr" presetSubtype="4" fill="hold" grpId="0" nodeType="clickEffect">
                                  <p:stCondLst>
                                    <p:cond delay="0"/>
                                  </p:stCondLst>
                                  <p:childTnLst>
                                    <p:set>
                                      <p:cBhvr>
                                        <p:cTn id="272" dur="1" fill="hold">
                                          <p:stCondLst>
                                            <p:cond delay="0"/>
                                          </p:stCondLst>
                                        </p:cTn>
                                        <p:tgtEl>
                                          <p:spTgt spid="52"/>
                                        </p:tgtEl>
                                        <p:attrNameLst>
                                          <p:attrName>style.visibility</p:attrName>
                                        </p:attrNameLst>
                                      </p:cBhvr>
                                      <p:to>
                                        <p:strVal val="visible"/>
                                      </p:to>
                                    </p:set>
                                    <p:animEffect transition="in" filter="wipe(down)">
                                      <p:cBhvr>
                                        <p:cTn id="273" dur="500"/>
                                        <p:tgtEl>
                                          <p:spTgt spid="52"/>
                                        </p:tgtEl>
                                      </p:cBhvr>
                                    </p:animEffect>
                                  </p:childTnLst>
                                </p:cTn>
                              </p:par>
                            </p:childTnLst>
                          </p:cTn>
                        </p:par>
                      </p:childTnLst>
                    </p:cTn>
                  </p:par>
                  <p:par>
                    <p:cTn id="274" fill="hold">
                      <p:stCondLst>
                        <p:cond delay="indefinite"/>
                      </p:stCondLst>
                      <p:childTnLst>
                        <p:par>
                          <p:cTn id="275" fill="hold">
                            <p:stCondLst>
                              <p:cond delay="0"/>
                            </p:stCondLst>
                            <p:childTnLst>
                              <p:par>
                                <p:cTn id="276" presetID="2" presetClass="entr" presetSubtype="4" fill="hold" grpId="0" nodeType="clickEffect">
                                  <p:stCondLst>
                                    <p:cond delay="0"/>
                                  </p:stCondLst>
                                  <p:childTnLst>
                                    <p:set>
                                      <p:cBhvr>
                                        <p:cTn id="277" dur="1" fill="hold">
                                          <p:stCondLst>
                                            <p:cond delay="0"/>
                                          </p:stCondLst>
                                        </p:cTn>
                                        <p:tgtEl>
                                          <p:spTgt spid="53"/>
                                        </p:tgtEl>
                                        <p:attrNameLst>
                                          <p:attrName>style.visibility</p:attrName>
                                        </p:attrNameLst>
                                      </p:cBhvr>
                                      <p:to>
                                        <p:strVal val="visible"/>
                                      </p:to>
                                    </p:set>
                                    <p:anim calcmode="lin" valueType="num">
                                      <p:cBhvr additive="base">
                                        <p:cTn id="278" dur="500" fill="hold"/>
                                        <p:tgtEl>
                                          <p:spTgt spid="53"/>
                                        </p:tgtEl>
                                        <p:attrNameLst>
                                          <p:attrName>ppt_x</p:attrName>
                                        </p:attrNameLst>
                                      </p:cBhvr>
                                      <p:tavLst>
                                        <p:tav tm="0">
                                          <p:val>
                                            <p:strVal val="#ppt_x"/>
                                          </p:val>
                                        </p:tav>
                                        <p:tav tm="100000">
                                          <p:val>
                                            <p:strVal val="#ppt_x"/>
                                          </p:val>
                                        </p:tav>
                                      </p:tavLst>
                                    </p:anim>
                                    <p:anim calcmode="lin" valueType="num">
                                      <p:cBhvr additive="base">
                                        <p:cTn id="27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80" fill="hold">
                      <p:stCondLst>
                        <p:cond delay="indefinite"/>
                      </p:stCondLst>
                      <p:childTnLst>
                        <p:par>
                          <p:cTn id="281" fill="hold">
                            <p:stCondLst>
                              <p:cond delay="0"/>
                            </p:stCondLst>
                            <p:childTnLst>
                              <p:par>
                                <p:cTn id="282" presetID="42" presetClass="entr" presetSubtype="0" fill="hold" grpId="0" nodeType="clickEffect">
                                  <p:stCondLst>
                                    <p:cond delay="0"/>
                                  </p:stCondLst>
                                  <p:childTnLst>
                                    <p:set>
                                      <p:cBhvr>
                                        <p:cTn id="283" dur="1" fill="hold">
                                          <p:stCondLst>
                                            <p:cond delay="0"/>
                                          </p:stCondLst>
                                        </p:cTn>
                                        <p:tgtEl>
                                          <p:spTgt spid="54"/>
                                        </p:tgtEl>
                                        <p:attrNameLst>
                                          <p:attrName>style.visibility</p:attrName>
                                        </p:attrNameLst>
                                      </p:cBhvr>
                                      <p:to>
                                        <p:strVal val="visible"/>
                                      </p:to>
                                    </p:set>
                                    <p:animEffect transition="in" filter="fade">
                                      <p:cBhvr>
                                        <p:cTn id="284" dur="1000"/>
                                        <p:tgtEl>
                                          <p:spTgt spid="54"/>
                                        </p:tgtEl>
                                      </p:cBhvr>
                                    </p:animEffect>
                                    <p:anim calcmode="lin" valueType="num">
                                      <p:cBhvr>
                                        <p:cTn id="285" dur="1000" fill="hold"/>
                                        <p:tgtEl>
                                          <p:spTgt spid="54"/>
                                        </p:tgtEl>
                                        <p:attrNameLst>
                                          <p:attrName>ppt_x</p:attrName>
                                        </p:attrNameLst>
                                      </p:cBhvr>
                                      <p:tavLst>
                                        <p:tav tm="0">
                                          <p:val>
                                            <p:strVal val="#ppt_x"/>
                                          </p:val>
                                        </p:tav>
                                        <p:tav tm="100000">
                                          <p:val>
                                            <p:strVal val="#ppt_x"/>
                                          </p:val>
                                        </p:tav>
                                      </p:tavLst>
                                    </p:anim>
                                    <p:anim calcmode="lin" valueType="num">
                                      <p:cBhvr>
                                        <p:cTn id="28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2" presetClass="entr" presetSubtype="4" fill="hold" nodeType="clickEffect">
                                  <p:stCondLst>
                                    <p:cond delay="0"/>
                                  </p:stCondLst>
                                  <p:childTnLst>
                                    <p:set>
                                      <p:cBhvr>
                                        <p:cTn id="290" dur="1" fill="hold">
                                          <p:stCondLst>
                                            <p:cond delay="0"/>
                                          </p:stCondLst>
                                        </p:cTn>
                                        <p:tgtEl>
                                          <p:spTgt spid="55"/>
                                        </p:tgtEl>
                                        <p:attrNameLst>
                                          <p:attrName>style.visibility</p:attrName>
                                        </p:attrNameLst>
                                      </p:cBhvr>
                                      <p:to>
                                        <p:strVal val="visible"/>
                                      </p:to>
                                    </p:set>
                                    <p:anim calcmode="lin" valueType="num">
                                      <p:cBhvr additive="base">
                                        <p:cTn id="291" dur="500" fill="hold"/>
                                        <p:tgtEl>
                                          <p:spTgt spid="55"/>
                                        </p:tgtEl>
                                        <p:attrNameLst>
                                          <p:attrName>ppt_x</p:attrName>
                                        </p:attrNameLst>
                                      </p:cBhvr>
                                      <p:tavLst>
                                        <p:tav tm="0">
                                          <p:val>
                                            <p:strVal val="#ppt_x"/>
                                          </p:val>
                                        </p:tav>
                                        <p:tav tm="100000">
                                          <p:val>
                                            <p:strVal val="#ppt_x"/>
                                          </p:val>
                                        </p:tav>
                                      </p:tavLst>
                                    </p:anim>
                                    <p:anim calcmode="lin" valueType="num">
                                      <p:cBhvr additive="base">
                                        <p:cTn id="29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93" fill="hold">
                      <p:stCondLst>
                        <p:cond delay="indefinite"/>
                      </p:stCondLst>
                      <p:childTnLst>
                        <p:par>
                          <p:cTn id="294" fill="hold">
                            <p:stCondLst>
                              <p:cond delay="0"/>
                            </p:stCondLst>
                            <p:childTnLst>
                              <p:par>
                                <p:cTn id="295" presetID="2" presetClass="entr" presetSubtype="4" fill="hold" nodeType="clickEffect">
                                  <p:stCondLst>
                                    <p:cond delay="0"/>
                                  </p:stCondLst>
                                  <p:childTnLst>
                                    <p:set>
                                      <p:cBhvr>
                                        <p:cTn id="296" dur="1" fill="hold">
                                          <p:stCondLst>
                                            <p:cond delay="0"/>
                                          </p:stCondLst>
                                        </p:cTn>
                                        <p:tgtEl>
                                          <p:spTgt spid="58"/>
                                        </p:tgtEl>
                                        <p:attrNameLst>
                                          <p:attrName>style.visibility</p:attrName>
                                        </p:attrNameLst>
                                      </p:cBhvr>
                                      <p:to>
                                        <p:strVal val="visible"/>
                                      </p:to>
                                    </p:set>
                                    <p:anim calcmode="lin" valueType="num">
                                      <p:cBhvr additive="base">
                                        <p:cTn id="297" dur="500" fill="hold"/>
                                        <p:tgtEl>
                                          <p:spTgt spid="58"/>
                                        </p:tgtEl>
                                        <p:attrNameLst>
                                          <p:attrName>ppt_x</p:attrName>
                                        </p:attrNameLst>
                                      </p:cBhvr>
                                      <p:tavLst>
                                        <p:tav tm="0">
                                          <p:val>
                                            <p:strVal val="#ppt_x"/>
                                          </p:val>
                                        </p:tav>
                                        <p:tav tm="100000">
                                          <p:val>
                                            <p:strVal val="#ppt_x"/>
                                          </p:val>
                                        </p:tav>
                                      </p:tavLst>
                                    </p:anim>
                                    <p:anim calcmode="lin" valueType="num">
                                      <p:cBhvr additive="base">
                                        <p:cTn id="29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99" fill="hold">
                      <p:stCondLst>
                        <p:cond delay="indefinite"/>
                      </p:stCondLst>
                      <p:childTnLst>
                        <p:par>
                          <p:cTn id="300" fill="hold">
                            <p:stCondLst>
                              <p:cond delay="0"/>
                            </p:stCondLst>
                            <p:childTnLst>
                              <p:par>
                                <p:cTn id="301" presetID="2" presetClass="entr" presetSubtype="4" fill="hold" grpId="0" nodeType="clickEffect">
                                  <p:stCondLst>
                                    <p:cond delay="0"/>
                                  </p:stCondLst>
                                  <p:childTnLst>
                                    <p:set>
                                      <p:cBhvr>
                                        <p:cTn id="302" dur="1" fill="hold">
                                          <p:stCondLst>
                                            <p:cond delay="0"/>
                                          </p:stCondLst>
                                        </p:cTn>
                                        <p:tgtEl>
                                          <p:spTgt spid="60"/>
                                        </p:tgtEl>
                                        <p:attrNameLst>
                                          <p:attrName>style.visibility</p:attrName>
                                        </p:attrNameLst>
                                      </p:cBhvr>
                                      <p:to>
                                        <p:strVal val="visible"/>
                                      </p:to>
                                    </p:set>
                                    <p:anim calcmode="lin" valueType="num">
                                      <p:cBhvr additive="base">
                                        <p:cTn id="303" dur="500" fill="hold"/>
                                        <p:tgtEl>
                                          <p:spTgt spid="60"/>
                                        </p:tgtEl>
                                        <p:attrNameLst>
                                          <p:attrName>ppt_x</p:attrName>
                                        </p:attrNameLst>
                                      </p:cBhvr>
                                      <p:tavLst>
                                        <p:tav tm="0">
                                          <p:val>
                                            <p:strVal val="#ppt_x"/>
                                          </p:val>
                                        </p:tav>
                                        <p:tav tm="100000">
                                          <p:val>
                                            <p:strVal val="#ppt_x"/>
                                          </p:val>
                                        </p:tav>
                                      </p:tavLst>
                                    </p:anim>
                                    <p:anim calcmode="lin" valueType="num">
                                      <p:cBhvr additive="base">
                                        <p:cTn id="30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05" fill="hold">
                      <p:stCondLst>
                        <p:cond delay="indefinite"/>
                      </p:stCondLst>
                      <p:childTnLst>
                        <p:par>
                          <p:cTn id="306" fill="hold">
                            <p:stCondLst>
                              <p:cond delay="0"/>
                            </p:stCondLst>
                            <p:childTnLst>
                              <p:par>
                                <p:cTn id="307" presetID="2" presetClass="entr" presetSubtype="4" fill="hold" grpId="0" nodeType="clickEffect">
                                  <p:stCondLst>
                                    <p:cond delay="0"/>
                                  </p:stCondLst>
                                  <p:childTnLst>
                                    <p:set>
                                      <p:cBhvr>
                                        <p:cTn id="308" dur="1" fill="hold">
                                          <p:stCondLst>
                                            <p:cond delay="0"/>
                                          </p:stCondLst>
                                        </p:cTn>
                                        <p:tgtEl>
                                          <p:spTgt spid="61"/>
                                        </p:tgtEl>
                                        <p:attrNameLst>
                                          <p:attrName>style.visibility</p:attrName>
                                        </p:attrNameLst>
                                      </p:cBhvr>
                                      <p:to>
                                        <p:strVal val="visible"/>
                                      </p:to>
                                    </p:set>
                                    <p:anim calcmode="lin" valueType="num">
                                      <p:cBhvr additive="base">
                                        <p:cTn id="309" dur="500" fill="hold"/>
                                        <p:tgtEl>
                                          <p:spTgt spid="61"/>
                                        </p:tgtEl>
                                        <p:attrNameLst>
                                          <p:attrName>ppt_x</p:attrName>
                                        </p:attrNameLst>
                                      </p:cBhvr>
                                      <p:tavLst>
                                        <p:tav tm="0">
                                          <p:val>
                                            <p:strVal val="#ppt_x"/>
                                          </p:val>
                                        </p:tav>
                                        <p:tav tm="100000">
                                          <p:val>
                                            <p:strVal val="#ppt_x"/>
                                          </p:val>
                                        </p:tav>
                                      </p:tavLst>
                                    </p:anim>
                                    <p:anim calcmode="lin" valueType="num">
                                      <p:cBhvr additive="base">
                                        <p:cTn id="31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11" fill="hold">
                      <p:stCondLst>
                        <p:cond delay="indefinite"/>
                      </p:stCondLst>
                      <p:childTnLst>
                        <p:par>
                          <p:cTn id="312" fill="hold">
                            <p:stCondLst>
                              <p:cond delay="0"/>
                            </p:stCondLst>
                            <p:childTnLst>
                              <p:par>
                                <p:cTn id="313" presetID="10" presetClass="exit" presetSubtype="0" fill="hold" grpId="1" nodeType="clickEffect">
                                  <p:stCondLst>
                                    <p:cond delay="0"/>
                                  </p:stCondLst>
                                  <p:childTnLst>
                                    <p:animEffect transition="out" filter="fade">
                                      <p:cBhvr>
                                        <p:cTn id="314" dur="500"/>
                                        <p:tgtEl>
                                          <p:spTgt spid="54"/>
                                        </p:tgtEl>
                                      </p:cBhvr>
                                    </p:animEffect>
                                    <p:set>
                                      <p:cBhvr>
                                        <p:cTn id="315" dur="1" fill="hold">
                                          <p:stCondLst>
                                            <p:cond delay="499"/>
                                          </p:stCondLst>
                                        </p:cTn>
                                        <p:tgtEl>
                                          <p:spTgt spid="54"/>
                                        </p:tgtEl>
                                        <p:attrNameLst>
                                          <p:attrName>style.visibility</p:attrName>
                                        </p:attrNameLst>
                                      </p:cBhvr>
                                      <p:to>
                                        <p:strVal val="hidden"/>
                                      </p:to>
                                    </p:set>
                                  </p:childTnLst>
                                </p:cTn>
                              </p:par>
                            </p:childTnLst>
                          </p:cTn>
                        </p:par>
                      </p:childTnLst>
                    </p:cTn>
                  </p:par>
                  <p:par>
                    <p:cTn id="316" fill="hold">
                      <p:stCondLst>
                        <p:cond delay="indefinite"/>
                      </p:stCondLst>
                      <p:childTnLst>
                        <p:par>
                          <p:cTn id="317" fill="hold">
                            <p:stCondLst>
                              <p:cond delay="0"/>
                            </p:stCondLst>
                            <p:childTnLst>
                              <p:par>
                                <p:cTn id="318" presetID="10" presetClass="exit" presetSubtype="0" fill="hold" nodeType="clickEffect">
                                  <p:stCondLst>
                                    <p:cond delay="0"/>
                                  </p:stCondLst>
                                  <p:childTnLst>
                                    <p:animEffect transition="out" filter="fade">
                                      <p:cBhvr>
                                        <p:cTn id="319" dur="500"/>
                                        <p:tgtEl>
                                          <p:spTgt spid="55"/>
                                        </p:tgtEl>
                                      </p:cBhvr>
                                    </p:animEffect>
                                    <p:set>
                                      <p:cBhvr>
                                        <p:cTn id="320" dur="1" fill="hold">
                                          <p:stCondLst>
                                            <p:cond delay="499"/>
                                          </p:stCondLst>
                                        </p:cTn>
                                        <p:tgtEl>
                                          <p:spTgt spid="55"/>
                                        </p:tgtEl>
                                        <p:attrNameLst>
                                          <p:attrName>style.visibility</p:attrName>
                                        </p:attrNameLst>
                                      </p:cBhvr>
                                      <p:to>
                                        <p:strVal val="hidden"/>
                                      </p:to>
                                    </p:set>
                                  </p:childTnLst>
                                </p:cTn>
                              </p:par>
                            </p:childTnLst>
                          </p:cTn>
                        </p:par>
                      </p:childTnLst>
                    </p:cTn>
                  </p:par>
                  <p:par>
                    <p:cTn id="321" fill="hold">
                      <p:stCondLst>
                        <p:cond delay="indefinite"/>
                      </p:stCondLst>
                      <p:childTnLst>
                        <p:par>
                          <p:cTn id="322" fill="hold">
                            <p:stCondLst>
                              <p:cond delay="0"/>
                            </p:stCondLst>
                            <p:childTnLst>
                              <p:par>
                                <p:cTn id="323" presetID="10" presetClass="exit" presetSubtype="0" fill="hold" grpId="1" nodeType="clickEffect">
                                  <p:stCondLst>
                                    <p:cond delay="0"/>
                                  </p:stCondLst>
                                  <p:childTnLst>
                                    <p:animEffect transition="out" filter="fade">
                                      <p:cBhvr>
                                        <p:cTn id="324" dur="500"/>
                                        <p:tgtEl>
                                          <p:spTgt spid="53"/>
                                        </p:tgtEl>
                                      </p:cBhvr>
                                    </p:animEffect>
                                    <p:set>
                                      <p:cBhvr>
                                        <p:cTn id="325" dur="1" fill="hold">
                                          <p:stCondLst>
                                            <p:cond delay="499"/>
                                          </p:stCondLst>
                                        </p:cTn>
                                        <p:tgtEl>
                                          <p:spTgt spid="53"/>
                                        </p:tgtEl>
                                        <p:attrNameLst>
                                          <p:attrName>style.visibility</p:attrName>
                                        </p:attrNameLst>
                                      </p:cBhvr>
                                      <p:to>
                                        <p:strVal val="hidden"/>
                                      </p:to>
                                    </p:set>
                                  </p:childTnLst>
                                </p:cTn>
                              </p:par>
                            </p:childTnLst>
                          </p:cTn>
                        </p:par>
                      </p:childTnLst>
                    </p:cTn>
                  </p:par>
                  <p:par>
                    <p:cTn id="326" fill="hold">
                      <p:stCondLst>
                        <p:cond delay="indefinite"/>
                      </p:stCondLst>
                      <p:childTnLst>
                        <p:par>
                          <p:cTn id="327" fill="hold">
                            <p:stCondLst>
                              <p:cond delay="0"/>
                            </p:stCondLst>
                            <p:childTnLst>
                              <p:par>
                                <p:cTn id="328" presetID="10" presetClass="exit" presetSubtype="0" fill="hold" grpId="1" nodeType="clickEffect">
                                  <p:stCondLst>
                                    <p:cond delay="0"/>
                                  </p:stCondLst>
                                  <p:childTnLst>
                                    <p:animEffect transition="out" filter="fade">
                                      <p:cBhvr>
                                        <p:cTn id="329" dur="500"/>
                                        <p:tgtEl>
                                          <p:spTgt spid="60"/>
                                        </p:tgtEl>
                                      </p:cBhvr>
                                    </p:animEffect>
                                    <p:set>
                                      <p:cBhvr>
                                        <p:cTn id="330" dur="1" fill="hold">
                                          <p:stCondLst>
                                            <p:cond delay="499"/>
                                          </p:stCondLst>
                                        </p:cTn>
                                        <p:tgtEl>
                                          <p:spTgt spid="60"/>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0" presetClass="exit" presetSubtype="0" fill="hold" nodeType="clickEffect">
                                  <p:stCondLst>
                                    <p:cond delay="0"/>
                                  </p:stCondLst>
                                  <p:childTnLst>
                                    <p:animEffect transition="out" filter="fade">
                                      <p:cBhvr>
                                        <p:cTn id="334" dur="500"/>
                                        <p:tgtEl>
                                          <p:spTgt spid="58"/>
                                        </p:tgtEl>
                                      </p:cBhvr>
                                    </p:animEffect>
                                    <p:set>
                                      <p:cBhvr>
                                        <p:cTn id="335" dur="1" fill="hold">
                                          <p:stCondLst>
                                            <p:cond delay="499"/>
                                          </p:stCondLst>
                                        </p:cTn>
                                        <p:tgtEl>
                                          <p:spTgt spid="58"/>
                                        </p:tgtEl>
                                        <p:attrNameLst>
                                          <p:attrName>style.visibility</p:attrName>
                                        </p:attrNameLst>
                                      </p:cBhvr>
                                      <p:to>
                                        <p:strVal val="hidden"/>
                                      </p:to>
                                    </p:set>
                                  </p:childTnLst>
                                </p:cTn>
                              </p:par>
                            </p:childTnLst>
                          </p:cTn>
                        </p:par>
                      </p:childTnLst>
                    </p:cTn>
                  </p:par>
                  <p:par>
                    <p:cTn id="336" fill="hold">
                      <p:stCondLst>
                        <p:cond delay="indefinite"/>
                      </p:stCondLst>
                      <p:childTnLst>
                        <p:par>
                          <p:cTn id="337" fill="hold">
                            <p:stCondLst>
                              <p:cond delay="0"/>
                            </p:stCondLst>
                            <p:childTnLst>
                              <p:par>
                                <p:cTn id="338" presetID="10" presetClass="exit" presetSubtype="0" fill="hold" grpId="1" nodeType="clickEffect">
                                  <p:stCondLst>
                                    <p:cond delay="0"/>
                                  </p:stCondLst>
                                  <p:childTnLst>
                                    <p:animEffect transition="out" filter="fade">
                                      <p:cBhvr>
                                        <p:cTn id="339" dur="500"/>
                                        <p:tgtEl>
                                          <p:spTgt spid="52"/>
                                        </p:tgtEl>
                                      </p:cBhvr>
                                    </p:animEffect>
                                    <p:set>
                                      <p:cBhvr>
                                        <p:cTn id="340" dur="1" fill="hold">
                                          <p:stCondLst>
                                            <p:cond delay="499"/>
                                          </p:stCondLst>
                                        </p:cTn>
                                        <p:tgtEl>
                                          <p:spTgt spid="52"/>
                                        </p:tgtEl>
                                        <p:attrNameLst>
                                          <p:attrName>style.visibility</p:attrName>
                                        </p:attrNameLst>
                                      </p:cBhvr>
                                      <p:to>
                                        <p:strVal val="hidden"/>
                                      </p:to>
                                    </p:set>
                                  </p:childTnLst>
                                </p:cTn>
                              </p:par>
                            </p:childTnLst>
                          </p:cTn>
                        </p:par>
                      </p:childTnLst>
                    </p:cTn>
                  </p:par>
                  <p:par>
                    <p:cTn id="341" fill="hold">
                      <p:stCondLst>
                        <p:cond delay="indefinite"/>
                      </p:stCondLst>
                      <p:childTnLst>
                        <p:par>
                          <p:cTn id="342" fill="hold">
                            <p:stCondLst>
                              <p:cond delay="0"/>
                            </p:stCondLst>
                            <p:childTnLst>
                              <p:par>
                                <p:cTn id="343" presetID="10" presetClass="exit" presetSubtype="0" fill="hold" grpId="1" nodeType="clickEffect">
                                  <p:stCondLst>
                                    <p:cond delay="0"/>
                                  </p:stCondLst>
                                  <p:childTnLst>
                                    <p:animEffect transition="out" filter="fade">
                                      <p:cBhvr>
                                        <p:cTn id="344" dur="500"/>
                                        <p:tgtEl>
                                          <p:spTgt spid="61"/>
                                        </p:tgtEl>
                                      </p:cBhvr>
                                    </p:animEffect>
                                    <p:set>
                                      <p:cBhvr>
                                        <p:cTn id="345" dur="1" fill="hold">
                                          <p:stCondLst>
                                            <p:cond delay="499"/>
                                          </p:stCondLst>
                                        </p:cTn>
                                        <p:tgtEl>
                                          <p:spTgt spid="61"/>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2" presetClass="entr" presetSubtype="4" fill="hold" grpId="0" nodeType="clickEffect">
                                  <p:stCondLst>
                                    <p:cond delay="0"/>
                                  </p:stCondLst>
                                  <p:childTnLst>
                                    <p:set>
                                      <p:cBhvr>
                                        <p:cTn id="349" dur="1" fill="hold">
                                          <p:stCondLst>
                                            <p:cond delay="0"/>
                                          </p:stCondLst>
                                        </p:cTn>
                                        <p:tgtEl>
                                          <p:spTgt spid="62"/>
                                        </p:tgtEl>
                                        <p:attrNameLst>
                                          <p:attrName>style.visibility</p:attrName>
                                        </p:attrNameLst>
                                      </p:cBhvr>
                                      <p:to>
                                        <p:strVal val="visible"/>
                                      </p:to>
                                    </p:set>
                                    <p:anim calcmode="lin" valueType="num">
                                      <p:cBhvr additive="base">
                                        <p:cTn id="350" dur="500" fill="hold"/>
                                        <p:tgtEl>
                                          <p:spTgt spid="62"/>
                                        </p:tgtEl>
                                        <p:attrNameLst>
                                          <p:attrName>ppt_x</p:attrName>
                                        </p:attrNameLst>
                                      </p:cBhvr>
                                      <p:tavLst>
                                        <p:tav tm="0">
                                          <p:val>
                                            <p:strVal val="#ppt_x"/>
                                          </p:val>
                                        </p:tav>
                                        <p:tav tm="100000">
                                          <p:val>
                                            <p:strVal val="#ppt_x"/>
                                          </p:val>
                                        </p:tav>
                                      </p:tavLst>
                                    </p:anim>
                                    <p:anim calcmode="lin" valueType="num">
                                      <p:cBhvr additive="base">
                                        <p:cTn id="35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animBg="1"/>
      <p:bldP spid="9" grpId="0" animBg="1"/>
      <p:bldP spid="9" grpId="1" animBg="1"/>
      <p:bldP spid="10" grpId="0" animBg="1"/>
      <p:bldP spid="10" grpId="1" animBg="1"/>
      <p:bldP spid="18" grpId="0" animBg="1"/>
      <p:bldP spid="19" grpId="0" animBg="1"/>
      <p:bldP spid="20" grpId="0" animBg="1"/>
      <p:bldP spid="20" grpId="1" animBg="1"/>
      <p:bldP spid="21" grpId="0" animBg="1"/>
      <p:bldP spid="21" grpId="1" animBg="1"/>
      <p:bldP spid="26" grpId="0" animBg="1"/>
      <p:bldP spid="27" grpId="0" animBg="1"/>
      <p:bldP spid="29" grpId="0" animBg="1"/>
      <p:bldP spid="29" grpId="1" animBg="1"/>
      <p:bldP spid="30" grpId="0" animBg="1"/>
      <p:bldP spid="30" grpId="1" animBg="1"/>
      <p:bldP spid="38" grpId="0" animBg="1"/>
      <p:bldP spid="39" grpId="0" animBg="1"/>
      <p:bldP spid="40" grpId="0" animBg="1"/>
      <p:bldP spid="40" grpId="1" animBg="1"/>
      <p:bldP spid="41" grpId="0" animBg="1"/>
      <p:bldP spid="41" grpId="1" animBg="1"/>
      <p:bldP spid="48" grpId="0" animBg="1"/>
      <p:bldP spid="48" grpId="1" animBg="1"/>
      <p:bldP spid="50" grpId="0" animBg="1"/>
      <p:bldP spid="50" grpId="1" animBg="1"/>
      <p:bldP spid="51" grpId="0" animBg="1"/>
      <p:bldP spid="52" grpId="0" animBg="1"/>
      <p:bldP spid="52" grpId="1" animBg="1"/>
      <p:bldP spid="53" grpId="0" animBg="1"/>
      <p:bldP spid="53" grpId="1" animBg="1"/>
      <p:bldP spid="54" grpId="0" animBg="1"/>
      <p:bldP spid="54" grpId="1" animBg="1"/>
      <p:bldP spid="60" grpId="0" animBg="1"/>
      <p:bldP spid="60" grpId="1" animBg="1"/>
      <p:bldP spid="61" grpId="0" animBg="1"/>
      <p:bldP spid="61" grpId="1" animBg="1"/>
      <p:bldP spid="6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pPr rtl="0"/>
            <a:r>
              <a:rPr lang="es-ES" dirty="0"/>
              <a:t>Código y descripción de la solución</a:t>
            </a:r>
          </a:p>
        </p:txBody>
      </p:sp>
      <p:sp>
        <p:nvSpPr>
          <p:cNvPr id="2" name="Marcador de contenido 1"/>
          <p:cNvSpPr>
            <a:spLocks noGrp="1"/>
          </p:cNvSpPr>
          <p:nvPr>
            <p:ph idx="1"/>
          </p:nvPr>
        </p:nvSpPr>
        <p:spPr>
          <a:xfrm>
            <a:off x="1053852" y="1700808"/>
            <a:ext cx="3507377" cy="4462272"/>
          </a:xfrm>
        </p:spPr>
        <p:txBody>
          <a:bodyPr>
            <a:normAutofit fontScale="85000" lnSpcReduction="10000"/>
          </a:bodyPr>
          <a:lstStyle/>
          <a:p>
            <a:r>
              <a:rPr lang="es-CO" sz="2000" dirty="0"/>
              <a:t>Por medio de la estructura de datos </a:t>
            </a:r>
            <a:r>
              <a:rPr lang="es-CO" sz="2000" dirty="0" err="1"/>
              <a:t>HashSet</a:t>
            </a:r>
            <a:r>
              <a:rPr lang="es-CO" sz="2000" dirty="0"/>
              <a:t>, se puede solucionar este ejercicio de manera sencilla, ya que se pueden coleccionar diferentes tipos de datos sin repetición. Gracias a esta característica del set se puede solucionar de manera sencilla el ejercicio.</a:t>
            </a:r>
          </a:p>
          <a:p>
            <a:r>
              <a:rPr lang="es-CO" sz="2000" dirty="0"/>
              <a:t>Solo se imprime la longitud del </a:t>
            </a:r>
            <a:r>
              <a:rPr lang="es-CO" sz="2000" dirty="0" err="1"/>
              <a:t>HashSet</a:t>
            </a:r>
            <a:r>
              <a:rPr lang="es-CO" sz="2000" dirty="0"/>
              <a:t> y tendríamos la respuesta.</a:t>
            </a:r>
          </a:p>
          <a:p>
            <a:r>
              <a:rPr lang="es-CO" sz="2000" dirty="0"/>
              <a:t>Cabe aclarar que los datos deben ser de tipo </a:t>
            </a:r>
            <a:r>
              <a:rPr lang="es-CO" sz="2000" dirty="0" err="1"/>
              <a:t>Integers</a:t>
            </a:r>
            <a:r>
              <a:rPr lang="es-CO" sz="2000" dirty="0"/>
              <a:t>, ya que debe ser menor que 10^9.</a:t>
            </a:r>
          </a:p>
        </p:txBody>
      </p:sp>
      <p:pic>
        <p:nvPicPr>
          <p:cNvPr id="3" name="Imagen 2"/>
          <p:cNvPicPr>
            <a:picLocks noChangeAspect="1"/>
          </p:cNvPicPr>
          <p:nvPr/>
        </p:nvPicPr>
        <p:blipFill>
          <a:blip r:embed="rId3"/>
          <a:stretch>
            <a:fillRect/>
          </a:stretch>
        </p:blipFill>
        <p:spPr>
          <a:xfrm>
            <a:off x="5374332" y="1844824"/>
            <a:ext cx="5570328" cy="3569593"/>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25860" y="0"/>
            <a:ext cx="10360501" cy="1223963"/>
          </a:xfrm>
        </p:spPr>
        <p:txBody>
          <a:bodyPr rtlCol="0">
            <a:normAutofit fontScale="90000"/>
          </a:bodyPr>
          <a:lstStyle/>
          <a:p>
            <a:r>
              <a:rPr lang="es-ES" dirty="0"/>
              <a:t>Problema 10</a:t>
            </a:r>
            <a:br>
              <a:rPr lang="es-ES" dirty="0"/>
            </a:br>
            <a:r>
              <a:rPr lang="es-ES" sz="2000" dirty="0"/>
              <a:t>https://onlinejudge.org/index.php?option=com_onlinejudge&amp;Itemid=8&amp;page=show_problem&amp;problem=1998</a:t>
            </a:r>
          </a:p>
        </p:txBody>
      </p:sp>
      <p:pic>
        <p:nvPicPr>
          <p:cNvPr id="2" name="Imagen 1"/>
          <p:cNvPicPr>
            <a:picLocks noChangeAspect="1"/>
          </p:cNvPicPr>
          <p:nvPr/>
        </p:nvPicPr>
        <p:blipFill>
          <a:blip r:embed="rId3"/>
          <a:stretch>
            <a:fillRect/>
          </a:stretch>
        </p:blipFill>
        <p:spPr>
          <a:xfrm>
            <a:off x="3541807" y="1229659"/>
            <a:ext cx="5528605" cy="5278604"/>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97868" y="0"/>
            <a:ext cx="10360501" cy="1223963"/>
          </a:xfrm>
        </p:spPr>
        <p:txBody>
          <a:bodyPr rtlCol="0"/>
          <a:lstStyle/>
          <a:p>
            <a:pPr rtl="0"/>
            <a:r>
              <a:rPr lang="es-ES" dirty="0"/>
              <a:t>Código y descripción de la solución</a:t>
            </a:r>
          </a:p>
        </p:txBody>
      </p:sp>
      <p:sp>
        <p:nvSpPr>
          <p:cNvPr id="5" name="AutoShape 2" descr="blob:https://web.whatsapp.com/a964db0e-1296-4064-a59b-d85fee917237"/>
          <p:cNvSpPr>
            <a:spLocks noChangeAspect="1" noChangeArrowheads="1"/>
          </p:cNvSpPr>
          <p:nvPr/>
        </p:nvSpPr>
        <p:spPr bwMode="auto">
          <a:xfrm>
            <a:off x="155575" y="-144463"/>
            <a:ext cx="2853374" cy="28533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p:cNvPicPr>
            <a:picLocks noChangeAspect="1"/>
          </p:cNvPicPr>
          <p:nvPr/>
        </p:nvPicPr>
        <p:blipFill>
          <a:blip r:embed="rId3"/>
          <a:stretch>
            <a:fillRect/>
          </a:stretch>
        </p:blipFill>
        <p:spPr>
          <a:xfrm>
            <a:off x="1269876" y="1530420"/>
            <a:ext cx="4343400" cy="2581275"/>
          </a:xfrm>
          <a:prstGeom prst="rect">
            <a:avLst/>
          </a:prstGeom>
          <a:effectLst>
            <a:glow rad="228600">
              <a:schemeClr val="accent1">
                <a:satMod val="175000"/>
                <a:alpha val="40000"/>
              </a:schemeClr>
            </a:glow>
          </a:effectLst>
        </p:spPr>
      </p:pic>
      <p:pic>
        <p:nvPicPr>
          <p:cNvPr id="9" name="Imagen 8"/>
          <p:cNvPicPr>
            <a:picLocks noChangeAspect="1"/>
          </p:cNvPicPr>
          <p:nvPr/>
        </p:nvPicPr>
        <p:blipFill>
          <a:blip r:embed="rId4"/>
          <a:stretch>
            <a:fillRect/>
          </a:stretch>
        </p:blipFill>
        <p:spPr>
          <a:xfrm>
            <a:off x="6886500" y="1484784"/>
            <a:ext cx="3972428" cy="4772201"/>
          </a:xfrm>
          <a:prstGeom prst="rect">
            <a:avLst/>
          </a:prstGeom>
          <a:effectLst>
            <a:glow rad="228600">
              <a:schemeClr val="accent1">
                <a:satMod val="175000"/>
                <a:alpha val="40000"/>
              </a:schemeClr>
            </a:glow>
          </a:effectLst>
        </p:spPr>
      </p:pic>
      <p:sp>
        <p:nvSpPr>
          <p:cNvPr id="10" name="CuadroTexto 9"/>
          <p:cNvSpPr txBox="1"/>
          <p:nvPr/>
        </p:nvSpPr>
        <p:spPr>
          <a:xfrm>
            <a:off x="909024" y="4581128"/>
            <a:ext cx="5065104" cy="1815882"/>
          </a:xfrm>
          <a:prstGeom prst="rect">
            <a:avLst/>
          </a:prstGeom>
          <a:solidFill>
            <a:schemeClr val="accent2"/>
          </a:solidFill>
        </p:spPr>
        <p:txBody>
          <a:bodyPr wrap="square" rtlCol="0">
            <a:spAutoFit/>
          </a:bodyPr>
          <a:lstStyle/>
          <a:p>
            <a:pPr algn="just"/>
            <a:r>
              <a:rPr lang="es-ES" sz="1600" dirty="0">
                <a:solidFill>
                  <a:schemeClr val="bg1"/>
                </a:solidFill>
                <a:latin typeface="Baskerville Old Face" panose="02020602080505020303" pitchFamily="18" charset="0"/>
              </a:rPr>
              <a:t>Nos piden Diseñar un algoritmo para insertar un nuevo nodo en un árbol binario completo manteniéndolo completo después de la inserción. Es bien sabido que Un árbol binario completo es un árbol binario en el que todos los niveles, excepto posiblemente el último, están completamente llenos y todos los nodos están lo más a la izquierda posible.</a:t>
            </a:r>
            <a:endParaRPr lang="es-CO" sz="16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131008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2" y="260821"/>
            <a:ext cx="10360501" cy="1223963"/>
          </a:xfrm>
        </p:spPr>
        <p:txBody>
          <a:bodyPr rtlCol="0"/>
          <a:lstStyle/>
          <a:p>
            <a:pPr rtl="0"/>
            <a:r>
              <a:rPr lang="es-ES" dirty="0"/>
              <a:t>Explicación gráfica</a:t>
            </a:r>
          </a:p>
        </p:txBody>
      </p:sp>
      <p:pic>
        <p:nvPicPr>
          <p:cNvPr id="3" name="Imagen 2"/>
          <p:cNvPicPr>
            <a:picLocks noChangeAspect="1"/>
          </p:cNvPicPr>
          <p:nvPr/>
        </p:nvPicPr>
        <p:blipFill>
          <a:blip r:embed="rId3"/>
          <a:stretch>
            <a:fillRect/>
          </a:stretch>
        </p:blipFill>
        <p:spPr>
          <a:xfrm>
            <a:off x="2309665" y="1268760"/>
            <a:ext cx="7704857" cy="4896544"/>
          </a:xfrm>
          <a:prstGeom prst="rect">
            <a:avLst/>
          </a:prstGeom>
        </p:spPr>
      </p:pic>
      <p:sp>
        <p:nvSpPr>
          <p:cNvPr id="4" name="CuadroTexto 3"/>
          <p:cNvSpPr txBox="1"/>
          <p:nvPr/>
        </p:nvSpPr>
        <p:spPr>
          <a:xfrm>
            <a:off x="7750596" y="1700808"/>
            <a:ext cx="2448272" cy="523220"/>
          </a:xfrm>
          <a:prstGeom prst="rect">
            <a:avLst/>
          </a:prstGeom>
          <a:noFill/>
        </p:spPr>
        <p:txBody>
          <a:bodyPr wrap="square" rtlCol="0">
            <a:spAutoFit/>
          </a:bodyPr>
          <a:lstStyle/>
          <a:p>
            <a:endParaRPr lang="es-CO" sz="2800" dirty="0"/>
          </a:p>
        </p:txBody>
      </p:sp>
    </p:spTree>
    <p:extLst>
      <p:ext uri="{BB962C8B-B14F-4D97-AF65-F5344CB8AC3E}">
        <p14:creationId xmlns:p14="http://schemas.microsoft.com/office/powerpoint/2010/main" val="82904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rtlCol="0"/>
          <a:lstStyle/>
          <a:p>
            <a:pPr rtl="0"/>
            <a:r>
              <a:rPr lang="es-ES" dirty="0"/>
              <a:t>Código y descripción de la solución</a:t>
            </a:r>
          </a:p>
        </p:txBody>
      </p:sp>
      <p:sp>
        <p:nvSpPr>
          <p:cNvPr id="5" name="Rectángulo 4"/>
          <p:cNvSpPr/>
          <p:nvPr/>
        </p:nvSpPr>
        <p:spPr>
          <a:xfrm>
            <a:off x="1413892" y="1853248"/>
            <a:ext cx="9051993" cy="4790799"/>
          </a:xfrm>
          <a:prstGeom prst="rect">
            <a:avLst/>
          </a:prstGeom>
          <a:solidFill>
            <a:schemeClr val="accent1">
              <a:lumMod val="20000"/>
              <a:lumOff val="80000"/>
            </a:schemeClr>
          </a:solidFill>
        </p:spPr>
        <p:txBody>
          <a:bodyPr wrap="square">
            <a:spAutoFit/>
          </a:bodyPr>
          <a:lstStyle/>
          <a:p>
            <a:pPr marL="342900" indent="-342900" algn="just">
              <a:lnSpc>
                <a:spcPct val="107000"/>
              </a:lnSpc>
              <a:spcAft>
                <a:spcPts val="800"/>
              </a:spcAft>
              <a:buFont typeface="Arial" panose="020B0604020202020204" pitchFamily="34" charset="0"/>
              <a:buChar char="•"/>
            </a:pPr>
            <a:r>
              <a:rPr lang="es-E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El problema trata de un joven llamado Peter que desea comprar 2 libros con el dinero que recibe de sus padres. Peter tiene una cantidad de x libros para escoger y en la compra de los 2 libros debe gastar exactamente todo el dinero que tiene, si en el caso que haya múltiples respuestas, se deberá escoger la que minimiza la diferencia entre los precios.</a:t>
            </a:r>
            <a:endParaRPr lang="es-CO"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Arial" panose="020B0604020202020204" pitchFamily="34" charset="0"/>
              <a:buChar char="•"/>
            </a:pPr>
            <a:r>
              <a:rPr lang="es-E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La estrategia que se usó para resolver este problema fue, en primer lugar, guardar el valor de cada libro en un arreglo, luego se usaron 2 ciclos anidados los cuales fueron iterando para hallar los 2 libros cuya suma diera el valor total del dinero que tiene Peter. En cada iteración se guarda en una variable temporal la diferencia entre el dinero que tiene Peter y el costo del libro en esa posición, después con el segundo ciclo se va iterando buscando un libro cuyo valor complemente con el de la variable temporal y de exactamente el dinero que tiene Peter para comprar los libros. Una vez hallados los 2 libros que satisfacen la solución, se guardan en 2 variables y se imprimen en la salida.</a:t>
            </a:r>
            <a:endParaRPr lang="es-CO" sz="2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606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13892" y="620688"/>
            <a:ext cx="9191625" cy="5667375"/>
          </a:xfrm>
          <a:prstGeom prst="rect">
            <a:avLst/>
          </a:prstGeom>
        </p:spPr>
      </p:pic>
    </p:spTree>
    <p:extLst>
      <p:ext uri="{BB962C8B-B14F-4D97-AF65-F5344CB8AC3E}">
        <p14:creationId xmlns:p14="http://schemas.microsoft.com/office/powerpoint/2010/main" val="221261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8883" y="260648"/>
            <a:ext cx="10360501" cy="1223963"/>
          </a:xfrm>
        </p:spPr>
        <p:txBody>
          <a:bodyPr/>
          <a:lstStyle/>
          <a:p>
            <a:r>
              <a:rPr lang="es-CO" dirty="0"/>
              <a:t>Estrategia de solución…</a:t>
            </a:r>
          </a:p>
        </p:txBody>
      </p:sp>
      <p:sp>
        <p:nvSpPr>
          <p:cNvPr id="5" name="CuadroTexto 4"/>
          <p:cNvSpPr txBox="1"/>
          <p:nvPr/>
        </p:nvSpPr>
        <p:spPr>
          <a:xfrm>
            <a:off x="837828" y="1412776"/>
            <a:ext cx="10009112" cy="3785652"/>
          </a:xfrm>
          <a:prstGeom prst="rect">
            <a:avLst/>
          </a:prstGeom>
          <a:noFill/>
        </p:spPr>
        <p:txBody>
          <a:bodyPr wrap="square" rtlCol="0">
            <a:spAutoFit/>
          </a:bodyPr>
          <a:lstStyle/>
          <a:p>
            <a:pPr marL="457200" indent="-457200">
              <a:buFont typeface="Arial" panose="020B0604020202020204" pitchFamily="34" charset="0"/>
              <a:buChar char="•"/>
            </a:pPr>
            <a:r>
              <a:rPr lang="es-ES" sz="1500" dirty="0">
                <a:latin typeface="Arial" panose="020B0604020202020204" pitchFamily="34" charset="0"/>
                <a:cs typeface="Arial" panose="020B0604020202020204" pitchFamily="34" charset="0"/>
              </a:rPr>
              <a:t>Para esto se crea una cola de </a:t>
            </a:r>
            <a:r>
              <a:rPr lang="es-ES" sz="1500" dirty="0" err="1">
                <a:latin typeface="Arial" panose="020B0604020202020204" pitchFamily="34" charset="0"/>
                <a:cs typeface="Arial" panose="020B0604020202020204" pitchFamily="34" charset="0"/>
              </a:rPr>
              <a:t>TreeNodes</a:t>
            </a:r>
            <a:r>
              <a:rPr lang="es-ES" sz="1500" dirty="0">
                <a:latin typeface="Arial" panose="020B0604020202020204" pitchFamily="34" charset="0"/>
                <a:cs typeface="Arial" panose="020B0604020202020204" pitchFamily="34" charset="0"/>
              </a:rPr>
              <a:t>, donde se almacenaran los nodos del árbol binario (</a:t>
            </a:r>
            <a:r>
              <a:rPr lang="es-ES" sz="1500" dirty="0" err="1">
                <a:latin typeface="Arial" panose="020B0604020202020204" pitchFamily="34" charset="0"/>
                <a:cs typeface="Arial" panose="020B0604020202020204" pitchFamily="34" charset="0"/>
              </a:rPr>
              <a:t>Binary</a:t>
            </a:r>
            <a:r>
              <a:rPr lang="es-ES" sz="1500" dirty="0">
                <a:latin typeface="Arial" panose="020B0604020202020204" pitchFamily="34" charset="0"/>
                <a:cs typeface="Arial" panose="020B0604020202020204" pitchFamily="34" charset="0"/>
              </a:rPr>
              <a:t> </a:t>
            </a:r>
            <a:r>
              <a:rPr lang="es-ES" sz="1500" dirty="0" err="1">
                <a:latin typeface="Arial" panose="020B0604020202020204" pitchFamily="34" charset="0"/>
                <a:cs typeface="Arial" panose="020B0604020202020204" pitchFamily="34" charset="0"/>
              </a:rPr>
              <a:t>Tree</a:t>
            </a:r>
            <a:r>
              <a:rPr lang="es-ES" sz="1500" dirty="0">
                <a:latin typeface="Arial" panose="020B0604020202020204" pitchFamily="34" charset="0"/>
                <a:cs typeface="Arial" panose="020B0604020202020204" pitchFamily="34" charset="0"/>
              </a:rPr>
              <a:t>), y también se crea una raíz (</a:t>
            </a:r>
            <a:r>
              <a:rPr lang="es-ES" sz="1500" dirty="0" err="1">
                <a:latin typeface="Arial" panose="020B0604020202020204" pitchFamily="34" charset="0"/>
                <a:cs typeface="Arial" panose="020B0604020202020204" pitchFamily="34" charset="0"/>
              </a:rPr>
              <a:t>root</a:t>
            </a:r>
            <a:r>
              <a:rPr lang="es-ES" sz="1500" dirty="0">
                <a:latin typeface="Arial" panose="020B0604020202020204" pitchFamily="34" charset="0"/>
                <a:cs typeface="Arial" panose="020B0604020202020204" pitchFamily="34" charset="0"/>
              </a:rPr>
              <a:t>) con la que trabajaremos el árbol. </a:t>
            </a:r>
          </a:p>
          <a:p>
            <a:pPr marL="457200" indent="-457200">
              <a:buFont typeface="Arial" panose="020B0604020202020204" pitchFamily="34" charset="0"/>
              <a:buChar char="•"/>
            </a:pPr>
            <a:endParaRPr lang="es-ES" sz="15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ES" sz="1500" dirty="0">
                <a:latin typeface="Arial" panose="020B0604020202020204" pitchFamily="34" charset="0"/>
                <a:cs typeface="Arial" panose="020B0604020202020204" pitchFamily="34" charset="0"/>
              </a:rPr>
              <a:t>El método </a:t>
            </a:r>
            <a:r>
              <a:rPr lang="es-ES" sz="1500" dirty="0" err="1">
                <a:latin typeface="Arial" panose="020B0604020202020204" pitchFamily="34" charset="0"/>
                <a:cs typeface="Arial" panose="020B0604020202020204" pitchFamily="34" charset="0"/>
              </a:rPr>
              <a:t>CBTInserter</a:t>
            </a:r>
            <a:r>
              <a:rPr lang="es-ES" sz="1500" dirty="0">
                <a:latin typeface="Arial" panose="020B0604020202020204" pitchFamily="34" charset="0"/>
                <a:cs typeface="Arial" panose="020B0604020202020204" pitchFamily="34" charset="0"/>
              </a:rPr>
              <a:t>(</a:t>
            </a:r>
            <a:r>
              <a:rPr lang="es-ES" sz="1500" dirty="0" err="1">
                <a:latin typeface="Arial" panose="020B0604020202020204" pitchFamily="34" charset="0"/>
                <a:cs typeface="Arial" panose="020B0604020202020204" pitchFamily="34" charset="0"/>
              </a:rPr>
              <a:t>TreeNode</a:t>
            </a:r>
            <a:r>
              <a:rPr lang="es-ES" sz="1500" dirty="0">
                <a:latin typeface="Arial" panose="020B0604020202020204" pitchFamily="34" charset="0"/>
                <a:cs typeface="Arial" panose="020B0604020202020204" pitchFamily="34" charset="0"/>
              </a:rPr>
              <a:t> </a:t>
            </a:r>
            <a:r>
              <a:rPr lang="es-ES" sz="1500" dirty="0" err="1">
                <a:latin typeface="Arial" panose="020B0604020202020204" pitchFamily="34" charset="0"/>
                <a:cs typeface="Arial" panose="020B0604020202020204" pitchFamily="34" charset="0"/>
              </a:rPr>
              <a:t>root</a:t>
            </a:r>
            <a:r>
              <a:rPr lang="es-ES" sz="1500" dirty="0">
                <a:latin typeface="Arial" panose="020B0604020202020204" pitchFamily="34" charset="0"/>
                <a:cs typeface="Arial" panose="020B0604020202020204" pitchFamily="34" charset="0"/>
              </a:rPr>
              <a:t>), podría considerarse el constructor de la clase, y en esta se inicializa la estructura de datos con la "</a:t>
            </a:r>
            <a:r>
              <a:rPr lang="es-ES" sz="1500" dirty="0" err="1">
                <a:latin typeface="Arial" panose="020B0604020202020204" pitchFamily="34" charset="0"/>
                <a:cs typeface="Arial" panose="020B0604020202020204" pitchFamily="34" charset="0"/>
              </a:rPr>
              <a:t>root</a:t>
            </a:r>
            <a:r>
              <a:rPr lang="es-ES" sz="1500" dirty="0">
                <a:latin typeface="Arial" panose="020B0604020202020204" pitchFamily="34" charset="0"/>
                <a:cs typeface="Arial" panose="020B0604020202020204" pitchFamily="34" charset="0"/>
              </a:rPr>
              <a:t>" del árbol binario. La estrategia de solución es aplicando un "</a:t>
            </a:r>
            <a:r>
              <a:rPr lang="es-ES" sz="1500" dirty="0" err="1">
                <a:latin typeface="Arial" panose="020B0604020202020204" pitchFamily="34" charset="0"/>
                <a:cs typeface="Arial" panose="020B0604020202020204" pitchFamily="34" charset="0"/>
              </a:rPr>
              <a:t>Deque</a:t>
            </a:r>
            <a:r>
              <a:rPr lang="es-ES" sz="1500" dirty="0">
                <a:latin typeface="Arial" panose="020B0604020202020204" pitchFamily="34" charset="0"/>
                <a:cs typeface="Arial" panose="020B0604020202020204" pitchFamily="34" charset="0"/>
              </a:rPr>
              <a:t>"(</a:t>
            </a:r>
            <a:r>
              <a:rPr lang="es-ES" sz="1500" dirty="0" err="1">
                <a:latin typeface="Arial" panose="020B0604020202020204" pitchFamily="34" charset="0"/>
                <a:cs typeface="Arial" panose="020B0604020202020204" pitchFamily="34" charset="0"/>
              </a:rPr>
              <a:t>ArrayDeque</a:t>
            </a:r>
            <a:r>
              <a:rPr lang="es-ES" sz="1500" dirty="0">
                <a:latin typeface="Arial" panose="020B0604020202020204" pitchFamily="34" charset="0"/>
                <a:cs typeface="Arial" panose="020B0604020202020204" pitchFamily="34" charset="0"/>
              </a:rPr>
              <a:t>) que este me permite insertar y eliminar elementos al comienzo y al final de un arreglo de números(en este caso de una cola), donde agrego valores a la cola que son del árbol binario y lo realizo de manera iterativa.</a:t>
            </a:r>
          </a:p>
          <a:p>
            <a:pPr marL="457200" indent="-457200">
              <a:buFont typeface="Arial" panose="020B0604020202020204" pitchFamily="34" charset="0"/>
              <a:buChar char="•"/>
            </a:pPr>
            <a:endParaRPr lang="es-ES" sz="15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ES" sz="1500" dirty="0">
                <a:latin typeface="Arial" panose="020B0604020202020204" pitchFamily="34" charset="0"/>
                <a:cs typeface="Arial" panose="020B0604020202020204" pitchFamily="34" charset="0"/>
              </a:rPr>
              <a:t>En el método </a:t>
            </a:r>
            <a:r>
              <a:rPr lang="es-ES" sz="1500" dirty="0" err="1">
                <a:latin typeface="Arial" panose="020B0604020202020204" pitchFamily="34" charset="0"/>
                <a:cs typeface="Arial" panose="020B0604020202020204" pitchFamily="34" charset="0"/>
              </a:rPr>
              <a:t>insert</a:t>
            </a:r>
            <a:r>
              <a:rPr lang="es-ES" sz="1500" dirty="0">
                <a:latin typeface="Arial" panose="020B0604020202020204" pitchFamily="34" charset="0"/>
                <a:cs typeface="Arial" panose="020B0604020202020204" pitchFamily="34" charset="0"/>
              </a:rPr>
              <a:t>(</a:t>
            </a:r>
            <a:r>
              <a:rPr lang="es-ES" sz="1500" dirty="0" err="1">
                <a:latin typeface="Arial" panose="020B0604020202020204" pitchFamily="34" charset="0"/>
                <a:cs typeface="Arial" panose="020B0604020202020204" pitchFamily="34" charset="0"/>
              </a:rPr>
              <a:t>int</a:t>
            </a:r>
            <a:r>
              <a:rPr lang="es-ES" sz="1500" dirty="0">
                <a:latin typeface="Arial" panose="020B0604020202020204" pitchFamily="34" charset="0"/>
                <a:cs typeface="Arial" panose="020B0604020202020204" pitchFamily="34" charset="0"/>
              </a:rPr>
              <a:t> val), tiene como objetivo insertar un </a:t>
            </a:r>
            <a:r>
              <a:rPr lang="es-ES" sz="1500" dirty="0" err="1">
                <a:latin typeface="Arial" panose="020B0604020202020204" pitchFamily="34" charset="0"/>
                <a:cs typeface="Arial" panose="020B0604020202020204" pitchFamily="34" charset="0"/>
              </a:rPr>
              <a:t>TreeNode</a:t>
            </a:r>
            <a:r>
              <a:rPr lang="es-ES" sz="1500" dirty="0">
                <a:latin typeface="Arial" panose="020B0604020202020204" pitchFamily="34" charset="0"/>
                <a:cs typeface="Arial" panose="020B0604020202020204" pitchFamily="34" charset="0"/>
              </a:rPr>
              <a:t>, en el árbol binario, aplicando la estructura que nos ofrece </a:t>
            </a:r>
            <a:r>
              <a:rPr lang="es-ES" sz="1500" dirty="0" err="1">
                <a:latin typeface="Arial" panose="020B0604020202020204" pitchFamily="34" charset="0"/>
                <a:cs typeface="Arial" panose="020B0604020202020204" pitchFamily="34" charset="0"/>
              </a:rPr>
              <a:t>leetcode</a:t>
            </a:r>
            <a:r>
              <a:rPr lang="es-ES" sz="1500" dirty="0">
                <a:latin typeface="Arial" panose="020B0604020202020204" pitchFamily="34" charset="0"/>
                <a:cs typeface="Arial" panose="020B0604020202020204" pitchFamily="34" charset="0"/>
              </a:rPr>
              <a:t> de un </a:t>
            </a:r>
            <a:r>
              <a:rPr lang="es-ES" sz="1500" dirty="0" err="1">
                <a:latin typeface="Arial" panose="020B0604020202020204" pitchFamily="34" charset="0"/>
                <a:cs typeface="Arial" panose="020B0604020202020204" pitchFamily="34" charset="0"/>
              </a:rPr>
              <a:t>TreeNode</a:t>
            </a:r>
            <a:r>
              <a:rPr lang="es-ES" sz="1500" dirty="0">
                <a:latin typeface="Arial" panose="020B0604020202020204" pitchFamily="34" charset="0"/>
                <a:cs typeface="Arial" panose="020B0604020202020204" pitchFamily="34" charset="0"/>
              </a:rPr>
              <a:t> que tiene un constructor para asignar valores(</a:t>
            </a:r>
            <a:r>
              <a:rPr lang="es-ES" sz="1500" dirty="0" err="1">
                <a:latin typeface="Arial" panose="020B0604020202020204" pitchFamily="34" charset="0"/>
                <a:cs typeface="Arial" panose="020B0604020202020204" pitchFamily="34" charset="0"/>
              </a:rPr>
              <a:t>node.val</a:t>
            </a:r>
            <a:r>
              <a:rPr lang="es-ES" sz="1500" dirty="0">
                <a:latin typeface="Arial" panose="020B0604020202020204" pitchFamily="34" charset="0"/>
                <a:cs typeface="Arial" panose="020B0604020202020204" pitchFamily="34" charset="0"/>
              </a:rPr>
              <a:t> = val)Y el manejo que se realiza en la cola, agregando el nodo que necesita para completar el árbol, y haciendo validaciones para poder remover de la cola los valores que no tengan ni izquierdo ni derecho, para poder ubicarlo en el nodo contrario en el que esta para poder completar el </a:t>
            </a:r>
            <a:r>
              <a:rPr lang="es-ES" sz="1500" dirty="0" err="1">
                <a:latin typeface="Arial" panose="020B0604020202020204" pitchFamily="34" charset="0"/>
                <a:cs typeface="Arial" panose="020B0604020202020204" pitchFamily="34" charset="0"/>
              </a:rPr>
              <a:t>arbol</a:t>
            </a:r>
            <a:r>
              <a:rPr lang="es-ES" sz="1500" dirty="0">
                <a:latin typeface="Arial" panose="020B0604020202020204" pitchFamily="34" charset="0"/>
                <a:cs typeface="Arial" panose="020B0604020202020204" pitchFamily="34" charset="0"/>
              </a:rPr>
              <a:t>, y quede balanceado.</a:t>
            </a:r>
          </a:p>
          <a:p>
            <a:pPr marL="457200" indent="-457200">
              <a:buFont typeface="Arial" panose="020B0604020202020204" pitchFamily="34" charset="0"/>
              <a:buChar char="•"/>
            </a:pPr>
            <a:endParaRPr lang="es-ES" sz="15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ES" sz="1500" dirty="0">
                <a:latin typeface="Arial" panose="020B0604020202020204" pitchFamily="34" charset="0"/>
                <a:cs typeface="Arial" panose="020B0604020202020204" pitchFamily="34" charset="0"/>
              </a:rPr>
              <a:t>Por ultimo se encuentra el método </a:t>
            </a:r>
            <a:r>
              <a:rPr lang="es-ES" sz="1500" dirty="0" err="1">
                <a:latin typeface="Arial" panose="020B0604020202020204" pitchFamily="34" charset="0"/>
                <a:cs typeface="Arial" panose="020B0604020202020204" pitchFamily="34" charset="0"/>
              </a:rPr>
              <a:t>get_root</a:t>
            </a:r>
            <a:r>
              <a:rPr lang="es-ES" sz="1500" dirty="0">
                <a:latin typeface="Arial" panose="020B0604020202020204" pitchFamily="34" charset="0"/>
                <a:cs typeface="Arial" panose="020B0604020202020204" pitchFamily="34" charset="0"/>
              </a:rPr>
              <a:t>(), lo que hace eso solo retornar la raíz.</a:t>
            </a:r>
            <a:endParaRPr lang="es-CO"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806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Problema 2</a:t>
            </a:r>
            <a:br>
              <a:rPr lang="es-CO" dirty="0"/>
            </a:br>
            <a:r>
              <a:rPr lang="es-CO" sz="2000" dirty="0"/>
              <a:t>https://leetcode.com/problems/binary-tree-inorder-traversal/</a:t>
            </a:r>
          </a:p>
        </p:txBody>
      </p:sp>
      <p:pic>
        <p:nvPicPr>
          <p:cNvPr id="4" name="Imagen 3"/>
          <p:cNvPicPr>
            <a:picLocks noChangeAspect="1"/>
          </p:cNvPicPr>
          <p:nvPr/>
        </p:nvPicPr>
        <p:blipFill>
          <a:blip r:embed="rId2"/>
          <a:stretch>
            <a:fillRect/>
          </a:stretch>
        </p:blipFill>
        <p:spPr>
          <a:xfrm>
            <a:off x="4473701" y="1628800"/>
            <a:ext cx="3850864" cy="498001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43453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15416"/>
            <a:ext cx="10360501" cy="1223963"/>
          </a:xfrm>
        </p:spPr>
        <p:txBody>
          <a:bodyPr rtlCol="0"/>
          <a:lstStyle/>
          <a:p>
            <a:pPr rtl="0"/>
            <a:r>
              <a:rPr lang="es-ES" dirty="0"/>
              <a:t>Explicación gráfica</a:t>
            </a:r>
          </a:p>
        </p:txBody>
      </p:sp>
      <p:pic>
        <p:nvPicPr>
          <p:cNvPr id="3" name="Imagen 2"/>
          <p:cNvPicPr>
            <a:picLocks noChangeAspect="1"/>
          </p:cNvPicPr>
          <p:nvPr/>
        </p:nvPicPr>
        <p:blipFill>
          <a:blip r:embed="rId3"/>
          <a:stretch>
            <a:fillRect/>
          </a:stretch>
        </p:blipFill>
        <p:spPr>
          <a:xfrm>
            <a:off x="2741714" y="980728"/>
            <a:ext cx="6840760" cy="5507898"/>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96737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97868" y="0"/>
            <a:ext cx="10360501" cy="1223963"/>
          </a:xfrm>
        </p:spPr>
        <p:txBody>
          <a:bodyPr rtlCol="0"/>
          <a:lstStyle/>
          <a:p>
            <a:pPr rtl="0"/>
            <a:r>
              <a:rPr lang="es-ES" dirty="0"/>
              <a:t>Código y descripción de la solución</a:t>
            </a:r>
          </a:p>
        </p:txBody>
      </p:sp>
      <p:sp>
        <p:nvSpPr>
          <p:cNvPr id="5" name="AutoShape 2" descr="blob:https://web.whatsapp.com/a964db0e-1296-4064-a59b-d85fee917237"/>
          <p:cNvSpPr>
            <a:spLocks noChangeAspect="1" noChangeArrowheads="1"/>
          </p:cNvSpPr>
          <p:nvPr/>
        </p:nvSpPr>
        <p:spPr bwMode="auto">
          <a:xfrm>
            <a:off x="155575" y="-144463"/>
            <a:ext cx="2853374" cy="28533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0" name="CuadroTexto 9"/>
          <p:cNvSpPr txBox="1"/>
          <p:nvPr/>
        </p:nvSpPr>
        <p:spPr>
          <a:xfrm>
            <a:off x="583483" y="5549467"/>
            <a:ext cx="5065104" cy="1077218"/>
          </a:xfrm>
          <a:prstGeom prst="rect">
            <a:avLst/>
          </a:prstGeom>
          <a:solidFill>
            <a:schemeClr val="accent2"/>
          </a:solidFill>
        </p:spPr>
        <p:txBody>
          <a:bodyPr wrap="square" rtlCol="0">
            <a:spAutoFit/>
          </a:bodyPr>
          <a:lstStyle/>
          <a:p>
            <a:pPr algn="just"/>
            <a:r>
              <a:rPr lang="es-ES" sz="1600" dirty="0">
                <a:solidFill>
                  <a:schemeClr val="bg1"/>
                </a:solidFill>
                <a:latin typeface="Baskerville Old Face" panose="02020602080505020303" pitchFamily="18" charset="0"/>
              </a:rPr>
              <a:t>Simplemente tenemos que visitar los nodos izquierdos, pasar el nodo raíz y terminar de recorrer el nodo derecho.</a:t>
            </a:r>
          </a:p>
          <a:p>
            <a:pPr algn="just"/>
            <a:r>
              <a:rPr lang="es-ES" sz="1600" dirty="0">
                <a:solidFill>
                  <a:schemeClr val="bg1"/>
                </a:solidFill>
                <a:latin typeface="Baskerville Old Face" panose="02020602080505020303" pitchFamily="18" charset="0"/>
              </a:rPr>
              <a:t>Se hace de manera recursiva para mayor brevedad del código.</a:t>
            </a:r>
            <a:endParaRPr lang="es-CO" sz="1600" dirty="0">
              <a:solidFill>
                <a:schemeClr val="bg1"/>
              </a:solidFill>
              <a:latin typeface="Baskerville Old Face" panose="02020602080505020303" pitchFamily="18" charset="0"/>
            </a:endParaRPr>
          </a:p>
        </p:txBody>
      </p:sp>
      <p:pic>
        <p:nvPicPr>
          <p:cNvPr id="3" name="Imagen 2"/>
          <p:cNvPicPr>
            <a:picLocks noChangeAspect="1"/>
          </p:cNvPicPr>
          <p:nvPr/>
        </p:nvPicPr>
        <p:blipFill>
          <a:blip r:embed="rId3"/>
          <a:stretch>
            <a:fillRect/>
          </a:stretch>
        </p:blipFill>
        <p:spPr>
          <a:xfrm>
            <a:off x="909023" y="1484784"/>
            <a:ext cx="4414025" cy="3788338"/>
          </a:xfrm>
          <a:prstGeom prst="rect">
            <a:avLst/>
          </a:prstGeom>
          <a:effectLst>
            <a:glow rad="228600">
              <a:schemeClr val="accent1">
                <a:satMod val="175000"/>
                <a:alpha val="40000"/>
              </a:schemeClr>
            </a:glow>
          </a:effectLst>
        </p:spPr>
      </p:pic>
      <p:pic>
        <p:nvPicPr>
          <p:cNvPr id="4" name="Imagen 3"/>
          <p:cNvPicPr>
            <a:picLocks noChangeAspect="1"/>
          </p:cNvPicPr>
          <p:nvPr/>
        </p:nvPicPr>
        <p:blipFill>
          <a:blip r:embed="rId4"/>
          <a:stretch>
            <a:fillRect/>
          </a:stretch>
        </p:blipFill>
        <p:spPr>
          <a:xfrm>
            <a:off x="6670476" y="1223963"/>
            <a:ext cx="4613193" cy="4943327"/>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41943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Problema 3</a:t>
            </a:r>
            <a:br>
              <a:rPr lang="es-CO" sz="1800" dirty="0"/>
            </a:br>
            <a:r>
              <a:rPr lang="es-CO" sz="1800" dirty="0"/>
              <a:t>https://leetcode.com/problems/validate-binary-search-tree/</a:t>
            </a:r>
          </a:p>
        </p:txBody>
      </p:sp>
      <p:pic>
        <p:nvPicPr>
          <p:cNvPr id="4" name="Imagen 3"/>
          <p:cNvPicPr>
            <a:picLocks noChangeAspect="1"/>
          </p:cNvPicPr>
          <p:nvPr/>
        </p:nvPicPr>
        <p:blipFill>
          <a:blip r:embed="rId2"/>
          <a:stretch>
            <a:fillRect/>
          </a:stretch>
        </p:blipFill>
        <p:spPr>
          <a:xfrm>
            <a:off x="2859566" y="1628800"/>
            <a:ext cx="7079133" cy="4780515"/>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17839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Tema d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285</TotalTime>
  <Words>2397</Words>
  <Application>Microsoft Office PowerPoint</Application>
  <PresentationFormat>Personalizado</PresentationFormat>
  <Paragraphs>139</Paragraphs>
  <Slides>42</Slides>
  <Notes>18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42</vt:i4>
      </vt:variant>
    </vt:vector>
  </HeadingPairs>
  <TitlesOfParts>
    <vt:vector size="48" baseType="lpstr">
      <vt:lpstr>Arial</vt:lpstr>
      <vt:lpstr>Baskerville Old Face</vt:lpstr>
      <vt:lpstr>Calibri</vt:lpstr>
      <vt:lpstr>Century Gothic</vt:lpstr>
      <vt:lpstr>Wingdings 3</vt:lpstr>
      <vt:lpstr>Ion</vt:lpstr>
      <vt:lpstr>Ejercicios Propuestos Diversas Plataformas</vt:lpstr>
      <vt:lpstr>Problema 1  https://leetcode.com/problems/complete-binary-tree-inserter/</vt:lpstr>
      <vt:lpstr>Explicación gráfica</vt:lpstr>
      <vt:lpstr>Código y descripción de la solución</vt:lpstr>
      <vt:lpstr>Estrategia de solución…</vt:lpstr>
      <vt:lpstr>Problema 2 https://leetcode.com/problems/binary-tree-inorder-traversal/</vt:lpstr>
      <vt:lpstr>Explicación gráfica</vt:lpstr>
      <vt:lpstr>Código y descripción de la solución</vt:lpstr>
      <vt:lpstr>Problema 3 https://leetcode.com/problems/validate-binary-search-tree/</vt:lpstr>
      <vt:lpstr>Explicación gráfica</vt:lpstr>
      <vt:lpstr>Código y descripción de la solución</vt:lpstr>
      <vt:lpstr>Problema 4 https://leetcode.com/problems/minimum-height-trees/</vt:lpstr>
      <vt:lpstr>Explicación gráfica</vt:lpstr>
      <vt:lpstr>Estrategia de solución…</vt:lpstr>
      <vt:lpstr>Estrategia de solución…</vt:lpstr>
      <vt:lpstr>Problema 5 https://leetcode.com/problems/find-a-corresponding-node-of-a-binary-tree-in-a-clone-of-that-tree/</vt:lpstr>
      <vt:lpstr>Explicación gráfica</vt:lpstr>
      <vt:lpstr>Presentación de PowerPoint</vt:lpstr>
      <vt:lpstr>Presentación de PowerPoint</vt:lpstr>
      <vt:lpstr>Presentación de PowerPoint</vt:lpstr>
      <vt:lpstr>Problema 6 https://leetcode.com/problems/find-if-path-exists-in-graph/</vt:lpstr>
      <vt:lpstr>Explicación gráfica</vt:lpstr>
      <vt:lpstr>Estrategia de solución…</vt:lpstr>
      <vt:lpstr>Código Implementado</vt:lpstr>
      <vt:lpstr>Problema 7 https://leetcode.com/problems/relative-ranks/</vt:lpstr>
      <vt:lpstr>Explicación gráfica</vt:lpstr>
      <vt:lpstr>Presentación de PowerPoint</vt:lpstr>
      <vt:lpstr>Presentación de PowerPoint</vt:lpstr>
      <vt:lpstr>Problema 8 https://codeforces.com/problemset/problem/681/C</vt:lpstr>
      <vt:lpstr>Explicación gráfica</vt:lpstr>
      <vt:lpstr>Estrategia de solución…</vt:lpstr>
      <vt:lpstr>Estrategia de solución…</vt:lpstr>
      <vt:lpstr>Explicación más detallada…</vt:lpstr>
      <vt:lpstr>Código Implementado</vt:lpstr>
      <vt:lpstr>Presentación de PowerPoint</vt:lpstr>
      <vt:lpstr>Problema 9</vt:lpstr>
      <vt:lpstr>Explicación gráfica</vt:lpstr>
      <vt:lpstr>Código y descripción de la solución</vt:lpstr>
      <vt:lpstr>Problema 10 https://onlinejudge.org/index.php?option=com_onlinejudge&amp;Itemid=8&amp;page=show_problem&amp;problem=1998</vt:lpstr>
      <vt:lpstr>Explicación gráfica</vt:lpstr>
      <vt:lpstr>Código y descripción de la solución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Ejercicios Propuestos Diversas Plataformas</dc:title>
  <dc:creator>ACER</dc:creator>
  <cp:lastModifiedBy>Jhoan Tafur</cp:lastModifiedBy>
  <cp:revision>26</cp:revision>
  <dcterms:created xsi:type="dcterms:W3CDTF">2022-12-02T22:28:37Z</dcterms:created>
  <dcterms:modified xsi:type="dcterms:W3CDTF">2022-12-09T14:35:26Z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